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67" r:id="rId6"/>
    <p:sldId id="257" r:id="rId7"/>
    <p:sldId id="258" r:id="rId8"/>
    <p:sldId id="269" r:id="rId9"/>
    <p:sldId id="266" r:id="rId10"/>
    <p:sldId id="268" r:id="rId11"/>
    <p:sldId id="270" r:id="rId12"/>
    <p:sldId id="271" r:id="rId13"/>
    <p:sldId id="282" r:id="rId14"/>
    <p:sldId id="272" r:id="rId15"/>
    <p:sldId id="273" r:id="rId16"/>
    <p:sldId id="275" r:id="rId17"/>
    <p:sldId id="274" r:id="rId18"/>
    <p:sldId id="259" r:id="rId19"/>
    <p:sldId id="278" r:id="rId20"/>
    <p:sldId id="276" r:id="rId21"/>
    <p:sldId id="277" r:id="rId22"/>
    <p:sldId id="279" r:id="rId23"/>
    <p:sldId id="280" r:id="rId24"/>
    <p:sldId id="281" r:id="rId25"/>
    <p:sldId id="261" r:id="rId26"/>
    <p:sldId id="260" r:id="rId27"/>
    <p:sldId id="262" r:id="rId28"/>
    <p:sldId id="263" r:id="rId29"/>
    <p:sldId id="264" r:id="rId30"/>
    <p:sldId id="265" r:id="rId3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3E82B5-5FE7-3DD9-D1CD-46DB54DE45AD}" v="87" dt="2025-09-23T00:38:22.0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64F885-77C1-44FC-804D-3DA84BABD55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888EBA8-456A-49D7-9B5D-97885C310944}">
      <dgm:prSet/>
      <dgm:spPr/>
      <dgm:t>
        <a:bodyPr/>
        <a:lstStyle/>
        <a:p>
          <a:r>
            <a:rPr lang="pt-BR"/>
            <a:t>Ganhadores de pedido (garantem a venda)</a:t>
          </a:r>
          <a:endParaRPr lang="en-US"/>
        </a:p>
      </dgm:t>
    </dgm:pt>
    <dgm:pt modelId="{63FCFE28-5E45-4B54-A44E-A59D80BB1D73}" type="parTrans" cxnId="{FC118D63-359D-4388-9F0E-73964EC37FA3}">
      <dgm:prSet/>
      <dgm:spPr/>
      <dgm:t>
        <a:bodyPr/>
        <a:lstStyle/>
        <a:p>
          <a:endParaRPr lang="en-US"/>
        </a:p>
      </dgm:t>
    </dgm:pt>
    <dgm:pt modelId="{8890195D-779A-4929-9CCD-14F56BB2980C}" type="sibTrans" cxnId="{FC118D63-359D-4388-9F0E-73964EC37FA3}">
      <dgm:prSet/>
      <dgm:spPr/>
      <dgm:t>
        <a:bodyPr/>
        <a:lstStyle/>
        <a:p>
          <a:endParaRPr lang="en-US"/>
        </a:p>
      </dgm:t>
    </dgm:pt>
    <dgm:pt modelId="{692EA591-FEB1-4959-AE87-C01EF3EB567D}">
      <dgm:prSet/>
      <dgm:spPr/>
      <dgm:t>
        <a:bodyPr/>
        <a:lstStyle/>
        <a:p>
          <a:r>
            <a:rPr lang="pt-BR"/>
            <a:t>Qualificadores (critérios mínimos de competição)</a:t>
          </a:r>
          <a:endParaRPr lang="en-US"/>
        </a:p>
      </dgm:t>
    </dgm:pt>
    <dgm:pt modelId="{7BD414A6-5717-48D8-B66A-4B9C93B996A7}" type="parTrans" cxnId="{1CE3F295-0194-4541-9DBA-901D6D924AFE}">
      <dgm:prSet/>
      <dgm:spPr/>
      <dgm:t>
        <a:bodyPr/>
        <a:lstStyle/>
        <a:p>
          <a:endParaRPr lang="en-US"/>
        </a:p>
      </dgm:t>
    </dgm:pt>
    <dgm:pt modelId="{0D985F62-ECDF-4F0B-B883-3B345CB56924}" type="sibTrans" cxnId="{1CE3F295-0194-4541-9DBA-901D6D924AFE}">
      <dgm:prSet/>
      <dgm:spPr/>
      <dgm:t>
        <a:bodyPr/>
        <a:lstStyle/>
        <a:p>
          <a:endParaRPr lang="en-US"/>
        </a:p>
      </dgm:t>
    </dgm:pt>
    <dgm:pt modelId="{11B06BE0-681C-4883-A097-974F320C20B7}">
      <dgm:prSet/>
      <dgm:spPr/>
      <dgm:t>
        <a:bodyPr/>
        <a:lstStyle/>
        <a:p>
          <a:r>
            <a:rPr lang="pt-BR"/>
            <a:t>Menos importantes (o cliente não valoriza no ato da compra)</a:t>
          </a:r>
          <a:endParaRPr lang="en-US"/>
        </a:p>
      </dgm:t>
    </dgm:pt>
    <dgm:pt modelId="{FA7E9CF6-1313-44EA-83DE-148C41E08D07}" type="parTrans" cxnId="{C029FE0C-BE21-4C40-B0F0-49024F5315E2}">
      <dgm:prSet/>
      <dgm:spPr/>
      <dgm:t>
        <a:bodyPr/>
        <a:lstStyle/>
        <a:p>
          <a:endParaRPr lang="en-US"/>
        </a:p>
      </dgm:t>
    </dgm:pt>
    <dgm:pt modelId="{0F6CFCDA-B829-4D4F-8C5F-DE5CB91891F3}" type="sibTrans" cxnId="{C029FE0C-BE21-4C40-B0F0-49024F5315E2}">
      <dgm:prSet/>
      <dgm:spPr/>
      <dgm:t>
        <a:bodyPr/>
        <a:lstStyle/>
        <a:p>
          <a:endParaRPr lang="en-US"/>
        </a:p>
      </dgm:t>
    </dgm:pt>
    <dgm:pt modelId="{9130D7D9-AB41-422D-B83D-FA3516ABB39D}">
      <dgm:prSet/>
      <dgm:spPr/>
      <dgm:t>
        <a:bodyPr/>
        <a:lstStyle/>
        <a:p>
          <a:r>
            <a:rPr lang="pt-BR"/>
            <a:t>* Esses fatores devem ser elencados frente aos principais concorrentes.</a:t>
          </a:r>
          <a:endParaRPr lang="en-US"/>
        </a:p>
      </dgm:t>
    </dgm:pt>
    <dgm:pt modelId="{D45171DF-12CF-456C-A36C-D37359C08639}" type="parTrans" cxnId="{2854D835-0B45-40FC-984C-6411791B5124}">
      <dgm:prSet/>
      <dgm:spPr/>
      <dgm:t>
        <a:bodyPr/>
        <a:lstStyle/>
        <a:p>
          <a:endParaRPr lang="en-US"/>
        </a:p>
      </dgm:t>
    </dgm:pt>
    <dgm:pt modelId="{D4FA500A-8733-428C-ACF6-0F5F099376BA}" type="sibTrans" cxnId="{2854D835-0B45-40FC-984C-6411791B5124}">
      <dgm:prSet/>
      <dgm:spPr/>
      <dgm:t>
        <a:bodyPr/>
        <a:lstStyle/>
        <a:p>
          <a:endParaRPr lang="en-US"/>
        </a:p>
      </dgm:t>
    </dgm:pt>
    <dgm:pt modelId="{61FF7046-38DF-4D56-919F-5C626A9CFED9}" type="pres">
      <dgm:prSet presAssocID="{4764F885-77C1-44FC-804D-3DA84BABD551}" presName="root" presStyleCnt="0">
        <dgm:presLayoutVars>
          <dgm:dir/>
          <dgm:resizeHandles val="exact"/>
        </dgm:presLayoutVars>
      </dgm:prSet>
      <dgm:spPr/>
    </dgm:pt>
    <dgm:pt modelId="{9DB03E93-1D2A-490C-9153-703188BA9DD9}" type="pres">
      <dgm:prSet presAssocID="{E888EBA8-456A-49D7-9B5D-97885C310944}" presName="compNode" presStyleCnt="0"/>
      <dgm:spPr/>
    </dgm:pt>
    <dgm:pt modelId="{F83F63CD-E901-4ABC-90C1-5223C376489E}" type="pres">
      <dgm:prSet presAssocID="{E888EBA8-456A-49D7-9B5D-97885C310944}" presName="bgRect" presStyleLbl="bgShp" presStyleIdx="0" presStyleCnt="4"/>
      <dgm:spPr/>
    </dgm:pt>
    <dgm:pt modelId="{E0FE0AEA-AD81-458B-8F3D-1C83C0ED6362}" type="pres">
      <dgm:prSet presAssocID="{E888EBA8-456A-49D7-9B5D-97885C31094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ódio"/>
        </a:ext>
      </dgm:extLst>
    </dgm:pt>
    <dgm:pt modelId="{C2C041E8-9968-460F-A12F-390D36317B51}" type="pres">
      <dgm:prSet presAssocID="{E888EBA8-456A-49D7-9B5D-97885C310944}" presName="spaceRect" presStyleCnt="0"/>
      <dgm:spPr/>
    </dgm:pt>
    <dgm:pt modelId="{99E25AC7-C884-4036-B495-97DAA7BE2578}" type="pres">
      <dgm:prSet presAssocID="{E888EBA8-456A-49D7-9B5D-97885C310944}" presName="parTx" presStyleLbl="revTx" presStyleIdx="0" presStyleCnt="4">
        <dgm:presLayoutVars>
          <dgm:chMax val="0"/>
          <dgm:chPref val="0"/>
        </dgm:presLayoutVars>
      </dgm:prSet>
      <dgm:spPr/>
    </dgm:pt>
    <dgm:pt modelId="{26843245-A6B5-43BC-A58A-00323BC55662}" type="pres">
      <dgm:prSet presAssocID="{8890195D-779A-4929-9CCD-14F56BB2980C}" presName="sibTrans" presStyleCnt="0"/>
      <dgm:spPr/>
    </dgm:pt>
    <dgm:pt modelId="{E8CEB02E-A204-4172-ABE3-346D57F70705}" type="pres">
      <dgm:prSet presAssocID="{692EA591-FEB1-4959-AE87-C01EF3EB567D}" presName="compNode" presStyleCnt="0"/>
      <dgm:spPr/>
    </dgm:pt>
    <dgm:pt modelId="{A91248D8-ACF0-40E6-AFAA-F9522CB436A0}" type="pres">
      <dgm:prSet presAssocID="{692EA591-FEB1-4959-AE87-C01EF3EB567D}" presName="bgRect" presStyleLbl="bgShp" presStyleIdx="1" presStyleCnt="4"/>
      <dgm:spPr/>
    </dgm:pt>
    <dgm:pt modelId="{C9B70D70-8070-40E5-8636-77E5EF47D9AA}" type="pres">
      <dgm:prSet presAssocID="{692EA591-FEB1-4959-AE87-C01EF3EB567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ixa de Opções"/>
        </a:ext>
      </dgm:extLst>
    </dgm:pt>
    <dgm:pt modelId="{9C1660CD-66D1-4849-8360-6BA4439823CD}" type="pres">
      <dgm:prSet presAssocID="{692EA591-FEB1-4959-AE87-C01EF3EB567D}" presName="spaceRect" presStyleCnt="0"/>
      <dgm:spPr/>
    </dgm:pt>
    <dgm:pt modelId="{21D9E4D0-2D70-4A44-ADD6-F7347E24BD55}" type="pres">
      <dgm:prSet presAssocID="{692EA591-FEB1-4959-AE87-C01EF3EB567D}" presName="parTx" presStyleLbl="revTx" presStyleIdx="1" presStyleCnt="4">
        <dgm:presLayoutVars>
          <dgm:chMax val="0"/>
          <dgm:chPref val="0"/>
        </dgm:presLayoutVars>
      </dgm:prSet>
      <dgm:spPr/>
    </dgm:pt>
    <dgm:pt modelId="{5D2B5793-0EA5-4805-B398-18A5D5BB4DA4}" type="pres">
      <dgm:prSet presAssocID="{0D985F62-ECDF-4F0B-B883-3B345CB56924}" presName="sibTrans" presStyleCnt="0"/>
      <dgm:spPr/>
    </dgm:pt>
    <dgm:pt modelId="{C32B685C-6FE5-46E5-8999-D84CA0052AC4}" type="pres">
      <dgm:prSet presAssocID="{11B06BE0-681C-4883-A097-974F320C20B7}" presName="compNode" presStyleCnt="0"/>
      <dgm:spPr/>
    </dgm:pt>
    <dgm:pt modelId="{93315E73-31B3-4697-BC4E-46CF20C227B7}" type="pres">
      <dgm:prSet presAssocID="{11B06BE0-681C-4883-A097-974F320C20B7}" presName="bgRect" presStyleLbl="bgShp" presStyleIdx="2" presStyleCnt="4"/>
      <dgm:spPr/>
    </dgm:pt>
    <dgm:pt modelId="{25960ECD-8D6B-46DD-B8C4-2ADFD623D6C4}" type="pres">
      <dgm:prSet presAssocID="{11B06BE0-681C-4883-A097-974F320C20B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blo"/>
        </a:ext>
      </dgm:extLst>
    </dgm:pt>
    <dgm:pt modelId="{84B46D94-A5D0-4EA7-B686-2242D58DCFF2}" type="pres">
      <dgm:prSet presAssocID="{11B06BE0-681C-4883-A097-974F320C20B7}" presName="spaceRect" presStyleCnt="0"/>
      <dgm:spPr/>
    </dgm:pt>
    <dgm:pt modelId="{F9354209-BC0D-4420-A076-BFFF2774F999}" type="pres">
      <dgm:prSet presAssocID="{11B06BE0-681C-4883-A097-974F320C20B7}" presName="parTx" presStyleLbl="revTx" presStyleIdx="2" presStyleCnt="4">
        <dgm:presLayoutVars>
          <dgm:chMax val="0"/>
          <dgm:chPref val="0"/>
        </dgm:presLayoutVars>
      </dgm:prSet>
      <dgm:spPr/>
    </dgm:pt>
    <dgm:pt modelId="{ADF0E00F-FD51-4AD2-AC66-D0A27DAD6983}" type="pres">
      <dgm:prSet presAssocID="{0F6CFCDA-B829-4D4F-8C5F-DE5CB91891F3}" presName="sibTrans" presStyleCnt="0"/>
      <dgm:spPr/>
    </dgm:pt>
    <dgm:pt modelId="{E8D70851-3807-4E72-AF56-F1535293B605}" type="pres">
      <dgm:prSet presAssocID="{9130D7D9-AB41-422D-B83D-FA3516ABB39D}" presName="compNode" presStyleCnt="0"/>
      <dgm:spPr/>
    </dgm:pt>
    <dgm:pt modelId="{4F0FB37B-F044-4CEB-B312-63A37F03078C}" type="pres">
      <dgm:prSet presAssocID="{9130D7D9-AB41-422D-B83D-FA3516ABB39D}" presName="bgRect" presStyleLbl="bgShp" presStyleIdx="3" presStyleCnt="4"/>
      <dgm:spPr/>
    </dgm:pt>
    <dgm:pt modelId="{2FDBBE1D-722F-46DF-8B5F-ADD0EFFCED2D}" type="pres">
      <dgm:prSet presAssocID="{9130D7D9-AB41-422D-B83D-FA3516ABB39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BA8C7594-4955-4187-A752-B7EE1B028408}" type="pres">
      <dgm:prSet presAssocID="{9130D7D9-AB41-422D-B83D-FA3516ABB39D}" presName="spaceRect" presStyleCnt="0"/>
      <dgm:spPr/>
    </dgm:pt>
    <dgm:pt modelId="{8DEAC922-8B96-47DA-B0D1-89091E56EF11}" type="pres">
      <dgm:prSet presAssocID="{9130D7D9-AB41-422D-B83D-FA3516ABB39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029FE0C-BE21-4C40-B0F0-49024F5315E2}" srcId="{4764F885-77C1-44FC-804D-3DA84BABD551}" destId="{11B06BE0-681C-4883-A097-974F320C20B7}" srcOrd="2" destOrd="0" parTransId="{FA7E9CF6-1313-44EA-83DE-148C41E08D07}" sibTransId="{0F6CFCDA-B829-4D4F-8C5F-DE5CB91891F3}"/>
    <dgm:cxn modelId="{51E19B29-0354-4E49-968B-778290A662A7}" type="presOf" srcId="{692EA591-FEB1-4959-AE87-C01EF3EB567D}" destId="{21D9E4D0-2D70-4A44-ADD6-F7347E24BD55}" srcOrd="0" destOrd="0" presId="urn:microsoft.com/office/officeart/2018/2/layout/IconVerticalSolidList"/>
    <dgm:cxn modelId="{1AD9F12A-2898-42E9-A344-E8B306A02D57}" type="presOf" srcId="{E888EBA8-456A-49D7-9B5D-97885C310944}" destId="{99E25AC7-C884-4036-B495-97DAA7BE2578}" srcOrd="0" destOrd="0" presId="urn:microsoft.com/office/officeart/2018/2/layout/IconVerticalSolidList"/>
    <dgm:cxn modelId="{2854D835-0B45-40FC-984C-6411791B5124}" srcId="{4764F885-77C1-44FC-804D-3DA84BABD551}" destId="{9130D7D9-AB41-422D-B83D-FA3516ABB39D}" srcOrd="3" destOrd="0" parTransId="{D45171DF-12CF-456C-A36C-D37359C08639}" sibTransId="{D4FA500A-8733-428C-ACF6-0F5F099376BA}"/>
    <dgm:cxn modelId="{6D0BC838-BD30-49EC-AA5F-85ECE5C05F85}" type="presOf" srcId="{11B06BE0-681C-4883-A097-974F320C20B7}" destId="{F9354209-BC0D-4420-A076-BFFF2774F999}" srcOrd="0" destOrd="0" presId="urn:microsoft.com/office/officeart/2018/2/layout/IconVerticalSolidList"/>
    <dgm:cxn modelId="{FC118D63-359D-4388-9F0E-73964EC37FA3}" srcId="{4764F885-77C1-44FC-804D-3DA84BABD551}" destId="{E888EBA8-456A-49D7-9B5D-97885C310944}" srcOrd="0" destOrd="0" parTransId="{63FCFE28-5E45-4B54-A44E-A59D80BB1D73}" sibTransId="{8890195D-779A-4929-9CCD-14F56BB2980C}"/>
    <dgm:cxn modelId="{BD867544-4971-49EC-AC94-10BAE488BB61}" type="presOf" srcId="{9130D7D9-AB41-422D-B83D-FA3516ABB39D}" destId="{8DEAC922-8B96-47DA-B0D1-89091E56EF11}" srcOrd="0" destOrd="0" presId="urn:microsoft.com/office/officeart/2018/2/layout/IconVerticalSolidList"/>
    <dgm:cxn modelId="{2239FD54-166D-4A0B-B16A-CF37EDE5086D}" type="presOf" srcId="{4764F885-77C1-44FC-804D-3DA84BABD551}" destId="{61FF7046-38DF-4D56-919F-5C626A9CFED9}" srcOrd="0" destOrd="0" presId="urn:microsoft.com/office/officeart/2018/2/layout/IconVerticalSolidList"/>
    <dgm:cxn modelId="{1CE3F295-0194-4541-9DBA-901D6D924AFE}" srcId="{4764F885-77C1-44FC-804D-3DA84BABD551}" destId="{692EA591-FEB1-4959-AE87-C01EF3EB567D}" srcOrd="1" destOrd="0" parTransId="{7BD414A6-5717-48D8-B66A-4B9C93B996A7}" sibTransId="{0D985F62-ECDF-4F0B-B883-3B345CB56924}"/>
    <dgm:cxn modelId="{030CFA5A-DE9D-46DC-A858-D82C6A31589C}" type="presParOf" srcId="{61FF7046-38DF-4D56-919F-5C626A9CFED9}" destId="{9DB03E93-1D2A-490C-9153-703188BA9DD9}" srcOrd="0" destOrd="0" presId="urn:microsoft.com/office/officeart/2018/2/layout/IconVerticalSolidList"/>
    <dgm:cxn modelId="{6504B95D-5885-45AC-B550-632B7FEE07EF}" type="presParOf" srcId="{9DB03E93-1D2A-490C-9153-703188BA9DD9}" destId="{F83F63CD-E901-4ABC-90C1-5223C376489E}" srcOrd="0" destOrd="0" presId="urn:microsoft.com/office/officeart/2018/2/layout/IconVerticalSolidList"/>
    <dgm:cxn modelId="{4C7C97FA-9738-41B0-9CC1-7EFB3AE8034D}" type="presParOf" srcId="{9DB03E93-1D2A-490C-9153-703188BA9DD9}" destId="{E0FE0AEA-AD81-458B-8F3D-1C83C0ED6362}" srcOrd="1" destOrd="0" presId="urn:microsoft.com/office/officeart/2018/2/layout/IconVerticalSolidList"/>
    <dgm:cxn modelId="{502AAFAB-3131-4330-88EF-AEF05A987E91}" type="presParOf" srcId="{9DB03E93-1D2A-490C-9153-703188BA9DD9}" destId="{C2C041E8-9968-460F-A12F-390D36317B51}" srcOrd="2" destOrd="0" presId="urn:microsoft.com/office/officeart/2018/2/layout/IconVerticalSolidList"/>
    <dgm:cxn modelId="{FD41B112-25CC-42AD-B6D4-435B59A30071}" type="presParOf" srcId="{9DB03E93-1D2A-490C-9153-703188BA9DD9}" destId="{99E25AC7-C884-4036-B495-97DAA7BE2578}" srcOrd="3" destOrd="0" presId="urn:microsoft.com/office/officeart/2018/2/layout/IconVerticalSolidList"/>
    <dgm:cxn modelId="{7DE8AB31-46D8-4E4A-95B4-0154205C0F6C}" type="presParOf" srcId="{61FF7046-38DF-4D56-919F-5C626A9CFED9}" destId="{26843245-A6B5-43BC-A58A-00323BC55662}" srcOrd="1" destOrd="0" presId="urn:microsoft.com/office/officeart/2018/2/layout/IconVerticalSolidList"/>
    <dgm:cxn modelId="{09F44157-4745-44E5-9016-CDA9439DB7A3}" type="presParOf" srcId="{61FF7046-38DF-4D56-919F-5C626A9CFED9}" destId="{E8CEB02E-A204-4172-ABE3-346D57F70705}" srcOrd="2" destOrd="0" presId="urn:microsoft.com/office/officeart/2018/2/layout/IconVerticalSolidList"/>
    <dgm:cxn modelId="{1B237537-4DD5-4EE9-BF28-7E1DA6788553}" type="presParOf" srcId="{E8CEB02E-A204-4172-ABE3-346D57F70705}" destId="{A91248D8-ACF0-40E6-AFAA-F9522CB436A0}" srcOrd="0" destOrd="0" presId="urn:microsoft.com/office/officeart/2018/2/layout/IconVerticalSolidList"/>
    <dgm:cxn modelId="{44FA59C5-E14A-4EA4-8D8B-A5F94BD3837A}" type="presParOf" srcId="{E8CEB02E-A204-4172-ABE3-346D57F70705}" destId="{C9B70D70-8070-40E5-8636-77E5EF47D9AA}" srcOrd="1" destOrd="0" presId="urn:microsoft.com/office/officeart/2018/2/layout/IconVerticalSolidList"/>
    <dgm:cxn modelId="{3DDFD378-0FB7-4E96-A530-79746A4285B9}" type="presParOf" srcId="{E8CEB02E-A204-4172-ABE3-346D57F70705}" destId="{9C1660CD-66D1-4849-8360-6BA4439823CD}" srcOrd="2" destOrd="0" presId="urn:microsoft.com/office/officeart/2018/2/layout/IconVerticalSolidList"/>
    <dgm:cxn modelId="{2E502544-F863-424F-AC5D-3A73D3A463CE}" type="presParOf" srcId="{E8CEB02E-A204-4172-ABE3-346D57F70705}" destId="{21D9E4D0-2D70-4A44-ADD6-F7347E24BD55}" srcOrd="3" destOrd="0" presId="urn:microsoft.com/office/officeart/2018/2/layout/IconVerticalSolidList"/>
    <dgm:cxn modelId="{8C2D1112-177F-4FF0-915F-C2DC40A7E08B}" type="presParOf" srcId="{61FF7046-38DF-4D56-919F-5C626A9CFED9}" destId="{5D2B5793-0EA5-4805-B398-18A5D5BB4DA4}" srcOrd="3" destOrd="0" presId="urn:microsoft.com/office/officeart/2018/2/layout/IconVerticalSolidList"/>
    <dgm:cxn modelId="{6DEDA22F-EDFD-442F-B675-63E8A9112380}" type="presParOf" srcId="{61FF7046-38DF-4D56-919F-5C626A9CFED9}" destId="{C32B685C-6FE5-46E5-8999-D84CA0052AC4}" srcOrd="4" destOrd="0" presId="urn:microsoft.com/office/officeart/2018/2/layout/IconVerticalSolidList"/>
    <dgm:cxn modelId="{A6DEB483-1C83-4C03-AD74-556A12B7748D}" type="presParOf" srcId="{C32B685C-6FE5-46E5-8999-D84CA0052AC4}" destId="{93315E73-31B3-4697-BC4E-46CF20C227B7}" srcOrd="0" destOrd="0" presId="urn:microsoft.com/office/officeart/2018/2/layout/IconVerticalSolidList"/>
    <dgm:cxn modelId="{869E1DEC-54A0-44E5-BCE5-5EA93741A0F2}" type="presParOf" srcId="{C32B685C-6FE5-46E5-8999-D84CA0052AC4}" destId="{25960ECD-8D6B-46DD-B8C4-2ADFD623D6C4}" srcOrd="1" destOrd="0" presId="urn:microsoft.com/office/officeart/2018/2/layout/IconVerticalSolidList"/>
    <dgm:cxn modelId="{7B611E35-88E5-4C6F-9682-622FFF3B454D}" type="presParOf" srcId="{C32B685C-6FE5-46E5-8999-D84CA0052AC4}" destId="{84B46D94-A5D0-4EA7-B686-2242D58DCFF2}" srcOrd="2" destOrd="0" presId="urn:microsoft.com/office/officeart/2018/2/layout/IconVerticalSolidList"/>
    <dgm:cxn modelId="{B5375442-9DF7-4E72-B100-EFF9155F27A4}" type="presParOf" srcId="{C32B685C-6FE5-46E5-8999-D84CA0052AC4}" destId="{F9354209-BC0D-4420-A076-BFFF2774F999}" srcOrd="3" destOrd="0" presId="urn:microsoft.com/office/officeart/2018/2/layout/IconVerticalSolidList"/>
    <dgm:cxn modelId="{06364B25-8BB7-49CF-9B94-871C9D9815F5}" type="presParOf" srcId="{61FF7046-38DF-4D56-919F-5C626A9CFED9}" destId="{ADF0E00F-FD51-4AD2-AC66-D0A27DAD6983}" srcOrd="5" destOrd="0" presId="urn:microsoft.com/office/officeart/2018/2/layout/IconVerticalSolidList"/>
    <dgm:cxn modelId="{78DF26EA-78A8-4160-8214-7907B2D01DD6}" type="presParOf" srcId="{61FF7046-38DF-4D56-919F-5C626A9CFED9}" destId="{E8D70851-3807-4E72-AF56-F1535293B605}" srcOrd="6" destOrd="0" presId="urn:microsoft.com/office/officeart/2018/2/layout/IconVerticalSolidList"/>
    <dgm:cxn modelId="{A20C2B0E-BD2F-4573-ACD4-00B1AAAF6A52}" type="presParOf" srcId="{E8D70851-3807-4E72-AF56-F1535293B605}" destId="{4F0FB37B-F044-4CEB-B312-63A37F03078C}" srcOrd="0" destOrd="0" presId="urn:microsoft.com/office/officeart/2018/2/layout/IconVerticalSolidList"/>
    <dgm:cxn modelId="{3C7B45ED-A926-4F0F-AD14-D3E9A5905D6F}" type="presParOf" srcId="{E8D70851-3807-4E72-AF56-F1535293B605}" destId="{2FDBBE1D-722F-46DF-8B5F-ADD0EFFCED2D}" srcOrd="1" destOrd="0" presId="urn:microsoft.com/office/officeart/2018/2/layout/IconVerticalSolidList"/>
    <dgm:cxn modelId="{558F9570-98A8-40B5-8684-940DB8C79489}" type="presParOf" srcId="{E8D70851-3807-4E72-AF56-F1535293B605}" destId="{BA8C7594-4955-4187-A752-B7EE1B028408}" srcOrd="2" destOrd="0" presId="urn:microsoft.com/office/officeart/2018/2/layout/IconVerticalSolidList"/>
    <dgm:cxn modelId="{085D5CEC-0223-4B1D-AA7F-3405A963D59A}" type="presParOf" srcId="{E8D70851-3807-4E72-AF56-F1535293B605}" destId="{8DEAC922-8B96-47DA-B0D1-89091E56EF1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4DA58B-D375-454F-9EF9-B8D495D0C21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C0BABDF-9B5B-414A-8396-562373F518A7}">
      <dgm:prSet/>
      <dgm:spPr/>
      <dgm:t>
        <a:bodyPr/>
        <a:lstStyle/>
        <a:p>
          <a:r>
            <a:rPr lang="pt-BR"/>
            <a:t>Elenque aqui os principais produtos/serviços da empresa, identificando-os pela perspectiva do ciclo de vida de produto e matriz BCG.</a:t>
          </a:r>
          <a:endParaRPr lang="en-US"/>
        </a:p>
      </dgm:t>
    </dgm:pt>
    <dgm:pt modelId="{85808B69-F158-49BA-AC27-DBF7CCF4C697}" type="parTrans" cxnId="{09D83A63-22F3-4F65-9597-42059C52BAA1}">
      <dgm:prSet/>
      <dgm:spPr/>
      <dgm:t>
        <a:bodyPr/>
        <a:lstStyle/>
        <a:p>
          <a:endParaRPr lang="en-US"/>
        </a:p>
      </dgm:t>
    </dgm:pt>
    <dgm:pt modelId="{A5B5569A-1879-41C6-A7EA-22D1A0FF189F}" type="sibTrans" cxnId="{09D83A63-22F3-4F65-9597-42059C52BAA1}">
      <dgm:prSet/>
      <dgm:spPr/>
      <dgm:t>
        <a:bodyPr/>
        <a:lstStyle/>
        <a:p>
          <a:endParaRPr lang="en-US"/>
        </a:p>
      </dgm:t>
    </dgm:pt>
    <dgm:pt modelId="{AC9874DB-AF40-442A-82B7-72DD177AE9DD}">
      <dgm:prSet/>
      <dgm:spPr/>
      <dgm:t>
        <a:bodyPr/>
        <a:lstStyle/>
        <a:p>
          <a:r>
            <a:rPr lang="pt-BR"/>
            <a:t>Analise a “saúde da empresa” quanto a sua competitividade de mercado.</a:t>
          </a:r>
          <a:endParaRPr lang="en-US"/>
        </a:p>
      </dgm:t>
    </dgm:pt>
    <dgm:pt modelId="{9ED2120E-C64D-4AA6-A40F-0E8970672C2B}" type="parTrans" cxnId="{74BA8B9C-7463-47F5-AD10-A3371C72741C}">
      <dgm:prSet/>
      <dgm:spPr/>
      <dgm:t>
        <a:bodyPr/>
        <a:lstStyle/>
        <a:p>
          <a:endParaRPr lang="en-US"/>
        </a:p>
      </dgm:t>
    </dgm:pt>
    <dgm:pt modelId="{D5140C61-A22B-4513-9BF2-46437B57B4AB}" type="sibTrans" cxnId="{74BA8B9C-7463-47F5-AD10-A3371C72741C}">
      <dgm:prSet/>
      <dgm:spPr/>
      <dgm:t>
        <a:bodyPr/>
        <a:lstStyle/>
        <a:p>
          <a:endParaRPr lang="en-US"/>
        </a:p>
      </dgm:t>
    </dgm:pt>
    <dgm:pt modelId="{BDFAE1FC-1340-42CC-B296-6B51EABB957D}">
      <dgm:prSet/>
      <dgm:spPr/>
      <dgm:t>
        <a:bodyPr/>
        <a:lstStyle/>
        <a:p>
          <a:r>
            <a:rPr lang="pt-BR"/>
            <a:t>O portfólio da empresa apresenta uma diversidade de produtos e serviços equilibrados quanto a classificação BCG? </a:t>
          </a:r>
          <a:endParaRPr lang="en-US"/>
        </a:p>
      </dgm:t>
    </dgm:pt>
    <dgm:pt modelId="{F814D5D5-3682-4DB9-B4B4-7E67E21F7E40}" type="parTrans" cxnId="{648E0477-B8DC-4D1D-B9BD-60455D4E32A8}">
      <dgm:prSet/>
      <dgm:spPr/>
      <dgm:t>
        <a:bodyPr/>
        <a:lstStyle/>
        <a:p>
          <a:endParaRPr lang="en-US"/>
        </a:p>
      </dgm:t>
    </dgm:pt>
    <dgm:pt modelId="{C425E5A9-6208-44AF-8D0E-C6A34875063A}" type="sibTrans" cxnId="{648E0477-B8DC-4D1D-B9BD-60455D4E32A8}">
      <dgm:prSet/>
      <dgm:spPr/>
      <dgm:t>
        <a:bodyPr/>
        <a:lstStyle/>
        <a:p>
          <a:endParaRPr lang="en-US"/>
        </a:p>
      </dgm:t>
    </dgm:pt>
    <dgm:pt modelId="{F4B27D97-DF0C-45C1-8588-18B233E24DE2}" type="pres">
      <dgm:prSet presAssocID="{DE4DA58B-D375-454F-9EF9-B8D495D0C211}" presName="root" presStyleCnt="0">
        <dgm:presLayoutVars>
          <dgm:dir/>
          <dgm:resizeHandles val="exact"/>
        </dgm:presLayoutVars>
      </dgm:prSet>
      <dgm:spPr/>
    </dgm:pt>
    <dgm:pt modelId="{0975D3FD-5BA7-442C-9521-CBCB92351DBC}" type="pres">
      <dgm:prSet presAssocID="{8C0BABDF-9B5B-414A-8396-562373F518A7}" presName="compNode" presStyleCnt="0"/>
      <dgm:spPr/>
    </dgm:pt>
    <dgm:pt modelId="{EBA4BC23-1E13-45B4-88FB-BBA4E549ADBB}" type="pres">
      <dgm:prSet presAssocID="{8C0BABDF-9B5B-414A-8396-562373F518A7}" presName="bgRect" presStyleLbl="bgShp" presStyleIdx="0" presStyleCnt="3"/>
      <dgm:spPr/>
    </dgm:pt>
    <dgm:pt modelId="{4EB6642D-1411-48F6-9DD6-4203054283BA}" type="pres">
      <dgm:prSet presAssocID="{8C0BABDF-9B5B-414A-8396-562373F518A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tir"/>
        </a:ext>
      </dgm:extLst>
    </dgm:pt>
    <dgm:pt modelId="{78C0408D-04A6-41ED-942C-A46680CEE78C}" type="pres">
      <dgm:prSet presAssocID="{8C0BABDF-9B5B-414A-8396-562373F518A7}" presName="spaceRect" presStyleCnt="0"/>
      <dgm:spPr/>
    </dgm:pt>
    <dgm:pt modelId="{A37F0DEA-DFC8-4E53-AC82-70AD2ACE3E30}" type="pres">
      <dgm:prSet presAssocID="{8C0BABDF-9B5B-414A-8396-562373F518A7}" presName="parTx" presStyleLbl="revTx" presStyleIdx="0" presStyleCnt="3">
        <dgm:presLayoutVars>
          <dgm:chMax val="0"/>
          <dgm:chPref val="0"/>
        </dgm:presLayoutVars>
      </dgm:prSet>
      <dgm:spPr/>
    </dgm:pt>
    <dgm:pt modelId="{392CBB0D-A3C9-4CE7-A808-4C1C192BC582}" type="pres">
      <dgm:prSet presAssocID="{A5B5569A-1879-41C6-A7EA-22D1A0FF189F}" presName="sibTrans" presStyleCnt="0"/>
      <dgm:spPr/>
    </dgm:pt>
    <dgm:pt modelId="{138DF66B-3193-401A-B6F1-C4CBA7C9023F}" type="pres">
      <dgm:prSet presAssocID="{AC9874DB-AF40-442A-82B7-72DD177AE9DD}" presName="compNode" presStyleCnt="0"/>
      <dgm:spPr/>
    </dgm:pt>
    <dgm:pt modelId="{509D4740-F3E8-4C2E-8E43-522D822BDFCD}" type="pres">
      <dgm:prSet presAssocID="{AC9874DB-AF40-442A-82B7-72DD177AE9DD}" presName="bgRect" presStyleLbl="bgShp" presStyleIdx="1" presStyleCnt="3"/>
      <dgm:spPr/>
    </dgm:pt>
    <dgm:pt modelId="{C2F569FA-CB4F-4EFB-A2FF-1372ABF91408}" type="pres">
      <dgm:prSet presAssocID="{AC9874DB-AF40-442A-82B7-72DD177AE9D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statísticas"/>
        </a:ext>
      </dgm:extLst>
    </dgm:pt>
    <dgm:pt modelId="{F6EF10B5-6337-44BF-A543-F7B174A4A862}" type="pres">
      <dgm:prSet presAssocID="{AC9874DB-AF40-442A-82B7-72DD177AE9DD}" presName="spaceRect" presStyleCnt="0"/>
      <dgm:spPr/>
    </dgm:pt>
    <dgm:pt modelId="{49180C1E-F8D4-4538-BB25-10FC1EAA9DF1}" type="pres">
      <dgm:prSet presAssocID="{AC9874DB-AF40-442A-82B7-72DD177AE9DD}" presName="parTx" presStyleLbl="revTx" presStyleIdx="1" presStyleCnt="3">
        <dgm:presLayoutVars>
          <dgm:chMax val="0"/>
          <dgm:chPref val="0"/>
        </dgm:presLayoutVars>
      </dgm:prSet>
      <dgm:spPr/>
    </dgm:pt>
    <dgm:pt modelId="{5276FCFF-8CA9-482A-8970-BA1E67BDA705}" type="pres">
      <dgm:prSet presAssocID="{D5140C61-A22B-4513-9BF2-46437B57B4AB}" presName="sibTrans" presStyleCnt="0"/>
      <dgm:spPr/>
    </dgm:pt>
    <dgm:pt modelId="{5B879D17-6266-44BC-A16E-45AE811629CC}" type="pres">
      <dgm:prSet presAssocID="{BDFAE1FC-1340-42CC-B296-6B51EABB957D}" presName="compNode" presStyleCnt="0"/>
      <dgm:spPr/>
    </dgm:pt>
    <dgm:pt modelId="{799E8AA1-48EC-4B83-9A70-D7BE770A8A05}" type="pres">
      <dgm:prSet presAssocID="{BDFAE1FC-1340-42CC-B296-6B51EABB957D}" presName="bgRect" presStyleLbl="bgShp" presStyleIdx="2" presStyleCnt="3"/>
      <dgm:spPr/>
    </dgm:pt>
    <dgm:pt modelId="{31EC5D42-C688-4F7E-8AE4-1C20E946E335}" type="pres">
      <dgm:prSet presAssocID="{BDFAE1FC-1340-42CC-B296-6B51EABB957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ixa de Opções"/>
        </a:ext>
      </dgm:extLst>
    </dgm:pt>
    <dgm:pt modelId="{BAF76135-D08C-42A5-8568-8BDCC8B69B3F}" type="pres">
      <dgm:prSet presAssocID="{BDFAE1FC-1340-42CC-B296-6B51EABB957D}" presName="spaceRect" presStyleCnt="0"/>
      <dgm:spPr/>
    </dgm:pt>
    <dgm:pt modelId="{D4085208-78DD-456E-87D9-4B3922F169CA}" type="pres">
      <dgm:prSet presAssocID="{BDFAE1FC-1340-42CC-B296-6B51EABB957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4D6A523-4605-4AC3-B648-761E6F760E48}" type="presOf" srcId="{DE4DA58B-D375-454F-9EF9-B8D495D0C211}" destId="{F4B27D97-DF0C-45C1-8588-18B233E24DE2}" srcOrd="0" destOrd="0" presId="urn:microsoft.com/office/officeart/2018/2/layout/IconVerticalSolidList"/>
    <dgm:cxn modelId="{09D83A63-22F3-4F65-9597-42059C52BAA1}" srcId="{DE4DA58B-D375-454F-9EF9-B8D495D0C211}" destId="{8C0BABDF-9B5B-414A-8396-562373F518A7}" srcOrd="0" destOrd="0" parTransId="{85808B69-F158-49BA-AC27-DBF7CCF4C697}" sibTransId="{A5B5569A-1879-41C6-A7EA-22D1A0FF189F}"/>
    <dgm:cxn modelId="{59CB7350-1E00-43A2-9187-24C086EA6067}" type="presOf" srcId="{BDFAE1FC-1340-42CC-B296-6B51EABB957D}" destId="{D4085208-78DD-456E-87D9-4B3922F169CA}" srcOrd="0" destOrd="0" presId="urn:microsoft.com/office/officeart/2018/2/layout/IconVerticalSolidList"/>
    <dgm:cxn modelId="{648E0477-B8DC-4D1D-B9BD-60455D4E32A8}" srcId="{DE4DA58B-D375-454F-9EF9-B8D495D0C211}" destId="{BDFAE1FC-1340-42CC-B296-6B51EABB957D}" srcOrd="2" destOrd="0" parTransId="{F814D5D5-3682-4DB9-B4B4-7E67E21F7E40}" sibTransId="{C425E5A9-6208-44AF-8D0E-C6A34875063A}"/>
    <dgm:cxn modelId="{73F0E37E-6957-4C7D-AA89-466D3BB80453}" type="presOf" srcId="{8C0BABDF-9B5B-414A-8396-562373F518A7}" destId="{A37F0DEA-DFC8-4E53-AC82-70AD2ACE3E30}" srcOrd="0" destOrd="0" presId="urn:microsoft.com/office/officeart/2018/2/layout/IconVerticalSolidList"/>
    <dgm:cxn modelId="{3467839C-B017-414B-A1A2-EC244079BB6E}" type="presOf" srcId="{AC9874DB-AF40-442A-82B7-72DD177AE9DD}" destId="{49180C1E-F8D4-4538-BB25-10FC1EAA9DF1}" srcOrd="0" destOrd="0" presId="urn:microsoft.com/office/officeart/2018/2/layout/IconVerticalSolidList"/>
    <dgm:cxn modelId="{74BA8B9C-7463-47F5-AD10-A3371C72741C}" srcId="{DE4DA58B-D375-454F-9EF9-B8D495D0C211}" destId="{AC9874DB-AF40-442A-82B7-72DD177AE9DD}" srcOrd="1" destOrd="0" parTransId="{9ED2120E-C64D-4AA6-A40F-0E8970672C2B}" sibTransId="{D5140C61-A22B-4513-9BF2-46437B57B4AB}"/>
    <dgm:cxn modelId="{EF735174-1A85-4B7B-A84C-6245EB3A4479}" type="presParOf" srcId="{F4B27D97-DF0C-45C1-8588-18B233E24DE2}" destId="{0975D3FD-5BA7-442C-9521-CBCB92351DBC}" srcOrd="0" destOrd="0" presId="urn:microsoft.com/office/officeart/2018/2/layout/IconVerticalSolidList"/>
    <dgm:cxn modelId="{D94E58A8-F7CD-41B9-889E-911F7F18A8B2}" type="presParOf" srcId="{0975D3FD-5BA7-442C-9521-CBCB92351DBC}" destId="{EBA4BC23-1E13-45B4-88FB-BBA4E549ADBB}" srcOrd="0" destOrd="0" presId="urn:microsoft.com/office/officeart/2018/2/layout/IconVerticalSolidList"/>
    <dgm:cxn modelId="{E429B56D-DF45-40D0-AFCD-1D4720C0565F}" type="presParOf" srcId="{0975D3FD-5BA7-442C-9521-CBCB92351DBC}" destId="{4EB6642D-1411-48F6-9DD6-4203054283BA}" srcOrd="1" destOrd="0" presId="urn:microsoft.com/office/officeart/2018/2/layout/IconVerticalSolidList"/>
    <dgm:cxn modelId="{18913FC5-9FD9-4177-88ED-A6320D3C5C90}" type="presParOf" srcId="{0975D3FD-5BA7-442C-9521-CBCB92351DBC}" destId="{78C0408D-04A6-41ED-942C-A46680CEE78C}" srcOrd="2" destOrd="0" presId="urn:microsoft.com/office/officeart/2018/2/layout/IconVerticalSolidList"/>
    <dgm:cxn modelId="{561F6733-FEFA-4059-B56C-B795976E932F}" type="presParOf" srcId="{0975D3FD-5BA7-442C-9521-CBCB92351DBC}" destId="{A37F0DEA-DFC8-4E53-AC82-70AD2ACE3E30}" srcOrd="3" destOrd="0" presId="urn:microsoft.com/office/officeart/2018/2/layout/IconVerticalSolidList"/>
    <dgm:cxn modelId="{692D5E99-5392-4921-90D9-0D6DC8D8615D}" type="presParOf" srcId="{F4B27D97-DF0C-45C1-8588-18B233E24DE2}" destId="{392CBB0D-A3C9-4CE7-A808-4C1C192BC582}" srcOrd="1" destOrd="0" presId="urn:microsoft.com/office/officeart/2018/2/layout/IconVerticalSolidList"/>
    <dgm:cxn modelId="{084DFF1F-4EBC-4EDC-81A4-7E630424EDDE}" type="presParOf" srcId="{F4B27D97-DF0C-45C1-8588-18B233E24DE2}" destId="{138DF66B-3193-401A-B6F1-C4CBA7C9023F}" srcOrd="2" destOrd="0" presId="urn:microsoft.com/office/officeart/2018/2/layout/IconVerticalSolidList"/>
    <dgm:cxn modelId="{15A11DB5-95F6-4A2E-B658-3AE3962FFCB9}" type="presParOf" srcId="{138DF66B-3193-401A-B6F1-C4CBA7C9023F}" destId="{509D4740-F3E8-4C2E-8E43-522D822BDFCD}" srcOrd="0" destOrd="0" presId="urn:microsoft.com/office/officeart/2018/2/layout/IconVerticalSolidList"/>
    <dgm:cxn modelId="{D178D15C-36AF-4525-BD53-E0F9EF4BACB1}" type="presParOf" srcId="{138DF66B-3193-401A-B6F1-C4CBA7C9023F}" destId="{C2F569FA-CB4F-4EFB-A2FF-1372ABF91408}" srcOrd="1" destOrd="0" presId="urn:microsoft.com/office/officeart/2018/2/layout/IconVerticalSolidList"/>
    <dgm:cxn modelId="{BC54E67A-B988-4C48-9528-670B86B5624A}" type="presParOf" srcId="{138DF66B-3193-401A-B6F1-C4CBA7C9023F}" destId="{F6EF10B5-6337-44BF-A543-F7B174A4A862}" srcOrd="2" destOrd="0" presId="urn:microsoft.com/office/officeart/2018/2/layout/IconVerticalSolidList"/>
    <dgm:cxn modelId="{3F592336-A64C-481A-833E-5C9401445181}" type="presParOf" srcId="{138DF66B-3193-401A-B6F1-C4CBA7C9023F}" destId="{49180C1E-F8D4-4538-BB25-10FC1EAA9DF1}" srcOrd="3" destOrd="0" presId="urn:microsoft.com/office/officeart/2018/2/layout/IconVerticalSolidList"/>
    <dgm:cxn modelId="{36C8ABC6-87E0-473D-BA2B-77B282B9EBD7}" type="presParOf" srcId="{F4B27D97-DF0C-45C1-8588-18B233E24DE2}" destId="{5276FCFF-8CA9-482A-8970-BA1E67BDA705}" srcOrd="3" destOrd="0" presId="urn:microsoft.com/office/officeart/2018/2/layout/IconVerticalSolidList"/>
    <dgm:cxn modelId="{9E4FB0BF-4670-459A-B803-262C04D9D7DD}" type="presParOf" srcId="{F4B27D97-DF0C-45C1-8588-18B233E24DE2}" destId="{5B879D17-6266-44BC-A16E-45AE811629CC}" srcOrd="4" destOrd="0" presId="urn:microsoft.com/office/officeart/2018/2/layout/IconVerticalSolidList"/>
    <dgm:cxn modelId="{AD41551E-CDD9-4A12-9EFF-4AAE2C23D86A}" type="presParOf" srcId="{5B879D17-6266-44BC-A16E-45AE811629CC}" destId="{799E8AA1-48EC-4B83-9A70-D7BE770A8A05}" srcOrd="0" destOrd="0" presId="urn:microsoft.com/office/officeart/2018/2/layout/IconVerticalSolidList"/>
    <dgm:cxn modelId="{2A0281B5-42B6-4483-A51F-6BBDB04EA301}" type="presParOf" srcId="{5B879D17-6266-44BC-A16E-45AE811629CC}" destId="{31EC5D42-C688-4F7E-8AE4-1C20E946E335}" srcOrd="1" destOrd="0" presId="urn:microsoft.com/office/officeart/2018/2/layout/IconVerticalSolidList"/>
    <dgm:cxn modelId="{A0CDB357-0407-4711-8D1F-28DB9FFD88F4}" type="presParOf" srcId="{5B879D17-6266-44BC-A16E-45AE811629CC}" destId="{BAF76135-D08C-42A5-8568-8BDCC8B69B3F}" srcOrd="2" destOrd="0" presId="urn:microsoft.com/office/officeart/2018/2/layout/IconVerticalSolidList"/>
    <dgm:cxn modelId="{00550616-2B7A-4140-A233-8F74647027C9}" type="presParOf" srcId="{5B879D17-6266-44BC-A16E-45AE811629CC}" destId="{D4085208-78DD-456E-87D9-4B3922F169C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3F63CD-E901-4ABC-90C1-5223C376489E}">
      <dsp:nvSpPr>
        <dsp:cNvPr id="0" name=""/>
        <dsp:cNvSpPr/>
      </dsp:nvSpPr>
      <dsp:spPr>
        <a:xfrm>
          <a:off x="0" y="2288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FE0AEA-AD81-458B-8F3D-1C83C0ED6362}">
      <dsp:nvSpPr>
        <dsp:cNvPr id="0" name=""/>
        <dsp:cNvSpPr/>
      </dsp:nvSpPr>
      <dsp:spPr>
        <a:xfrm>
          <a:off x="350852" y="263253"/>
          <a:ext cx="637913" cy="6379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E25AC7-C884-4036-B495-97DAA7BE2578}">
      <dsp:nvSpPr>
        <dsp:cNvPr id="0" name=""/>
        <dsp:cNvSpPr/>
      </dsp:nvSpPr>
      <dsp:spPr>
        <a:xfrm>
          <a:off x="1339618" y="2288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/>
            <a:t>Ganhadores de pedido (garantem a venda)</a:t>
          </a:r>
          <a:endParaRPr lang="en-US" sz="2200" kern="1200"/>
        </a:p>
      </dsp:txBody>
      <dsp:txXfrm>
        <a:off x="1339618" y="2288"/>
        <a:ext cx="5024605" cy="1159843"/>
      </dsp:txXfrm>
    </dsp:sp>
    <dsp:sp modelId="{A91248D8-ACF0-40E6-AFAA-F9522CB436A0}">
      <dsp:nvSpPr>
        <dsp:cNvPr id="0" name=""/>
        <dsp:cNvSpPr/>
      </dsp:nvSpPr>
      <dsp:spPr>
        <a:xfrm>
          <a:off x="0" y="1452092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B70D70-8070-40E5-8636-77E5EF47D9AA}">
      <dsp:nvSpPr>
        <dsp:cNvPr id="0" name=""/>
        <dsp:cNvSpPr/>
      </dsp:nvSpPr>
      <dsp:spPr>
        <a:xfrm>
          <a:off x="350852" y="1713057"/>
          <a:ext cx="637913" cy="6379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D9E4D0-2D70-4A44-ADD6-F7347E24BD55}">
      <dsp:nvSpPr>
        <dsp:cNvPr id="0" name=""/>
        <dsp:cNvSpPr/>
      </dsp:nvSpPr>
      <dsp:spPr>
        <a:xfrm>
          <a:off x="1339618" y="1452092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/>
            <a:t>Qualificadores (critérios mínimos de competição)</a:t>
          </a:r>
          <a:endParaRPr lang="en-US" sz="2200" kern="1200"/>
        </a:p>
      </dsp:txBody>
      <dsp:txXfrm>
        <a:off x="1339618" y="1452092"/>
        <a:ext cx="5024605" cy="1159843"/>
      </dsp:txXfrm>
    </dsp:sp>
    <dsp:sp modelId="{93315E73-31B3-4697-BC4E-46CF20C227B7}">
      <dsp:nvSpPr>
        <dsp:cNvPr id="0" name=""/>
        <dsp:cNvSpPr/>
      </dsp:nvSpPr>
      <dsp:spPr>
        <a:xfrm>
          <a:off x="0" y="2901896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960ECD-8D6B-46DD-B8C4-2ADFD623D6C4}">
      <dsp:nvSpPr>
        <dsp:cNvPr id="0" name=""/>
        <dsp:cNvSpPr/>
      </dsp:nvSpPr>
      <dsp:spPr>
        <a:xfrm>
          <a:off x="350852" y="3162861"/>
          <a:ext cx="637913" cy="6379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354209-BC0D-4420-A076-BFFF2774F999}">
      <dsp:nvSpPr>
        <dsp:cNvPr id="0" name=""/>
        <dsp:cNvSpPr/>
      </dsp:nvSpPr>
      <dsp:spPr>
        <a:xfrm>
          <a:off x="1339618" y="2901896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/>
            <a:t>Menos importantes (o cliente não valoriza no ato da compra)</a:t>
          </a:r>
          <a:endParaRPr lang="en-US" sz="2200" kern="1200"/>
        </a:p>
      </dsp:txBody>
      <dsp:txXfrm>
        <a:off x="1339618" y="2901896"/>
        <a:ext cx="5024605" cy="1159843"/>
      </dsp:txXfrm>
    </dsp:sp>
    <dsp:sp modelId="{4F0FB37B-F044-4CEB-B312-63A37F03078C}">
      <dsp:nvSpPr>
        <dsp:cNvPr id="0" name=""/>
        <dsp:cNvSpPr/>
      </dsp:nvSpPr>
      <dsp:spPr>
        <a:xfrm>
          <a:off x="0" y="4351700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DBBE1D-722F-46DF-8B5F-ADD0EFFCED2D}">
      <dsp:nvSpPr>
        <dsp:cNvPr id="0" name=""/>
        <dsp:cNvSpPr/>
      </dsp:nvSpPr>
      <dsp:spPr>
        <a:xfrm>
          <a:off x="350852" y="4612665"/>
          <a:ext cx="637913" cy="6379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EAC922-8B96-47DA-B0D1-89091E56EF11}">
      <dsp:nvSpPr>
        <dsp:cNvPr id="0" name=""/>
        <dsp:cNvSpPr/>
      </dsp:nvSpPr>
      <dsp:spPr>
        <a:xfrm>
          <a:off x="1339618" y="4351700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/>
            <a:t>* Esses fatores devem ser elencados frente aos principais concorrentes.</a:t>
          </a:r>
          <a:endParaRPr lang="en-US" sz="2200" kern="1200"/>
        </a:p>
      </dsp:txBody>
      <dsp:txXfrm>
        <a:off x="1339618" y="4351700"/>
        <a:ext cx="5024605" cy="11598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A4BC23-1E13-45B4-88FB-BBA4E549ADBB}">
      <dsp:nvSpPr>
        <dsp:cNvPr id="0" name=""/>
        <dsp:cNvSpPr/>
      </dsp:nvSpPr>
      <dsp:spPr>
        <a:xfrm>
          <a:off x="0" y="531"/>
          <a:ext cx="10515600" cy="1244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B6642D-1411-48F6-9DD6-4203054283BA}">
      <dsp:nvSpPr>
        <dsp:cNvPr id="0" name=""/>
        <dsp:cNvSpPr/>
      </dsp:nvSpPr>
      <dsp:spPr>
        <a:xfrm>
          <a:off x="376522" y="280590"/>
          <a:ext cx="684586" cy="684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7F0DEA-DFC8-4E53-AC82-70AD2ACE3E30}">
      <dsp:nvSpPr>
        <dsp:cNvPr id="0" name=""/>
        <dsp:cNvSpPr/>
      </dsp:nvSpPr>
      <dsp:spPr>
        <a:xfrm>
          <a:off x="1437631" y="531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Elenque aqui os principais produtos/serviços da empresa, identificando-os pela perspectiva do ciclo de vida de produto e matriz BCG.</a:t>
          </a:r>
          <a:endParaRPr lang="en-US" sz="2300" kern="1200"/>
        </a:p>
      </dsp:txBody>
      <dsp:txXfrm>
        <a:off x="1437631" y="531"/>
        <a:ext cx="9077968" cy="1244702"/>
      </dsp:txXfrm>
    </dsp:sp>
    <dsp:sp modelId="{509D4740-F3E8-4C2E-8E43-522D822BDFCD}">
      <dsp:nvSpPr>
        <dsp:cNvPr id="0" name=""/>
        <dsp:cNvSpPr/>
      </dsp:nvSpPr>
      <dsp:spPr>
        <a:xfrm>
          <a:off x="0" y="1556410"/>
          <a:ext cx="10515600" cy="12447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F569FA-CB4F-4EFB-A2FF-1372ABF91408}">
      <dsp:nvSpPr>
        <dsp:cNvPr id="0" name=""/>
        <dsp:cNvSpPr/>
      </dsp:nvSpPr>
      <dsp:spPr>
        <a:xfrm>
          <a:off x="376522" y="1836468"/>
          <a:ext cx="684586" cy="684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180C1E-F8D4-4538-BB25-10FC1EAA9DF1}">
      <dsp:nvSpPr>
        <dsp:cNvPr id="0" name=""/>
        <dsp:cNvSpPr/>
      </dsp:nvSpPr>
      <dsp:spPr>
        <a:xfrm>
          <a:off x="1437631" y="1556410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Analise a “saúde da empresa” quanto a sua competitividade de mercado.</a:t>
          </a:r>
          <a:endParaRPr lang="en-US" sz="2300" kern="1200"/>
        </a:p>
      </dsp:txBody>
      <dsp:txXfrm>
        <a:off x="1437631" y="1556410"/>
        <a:ext cx="9077968" cy="1244702"/>
      </dsp:txXfrm>
    </dsp:sp>
    <dsp:sp modelId="{799E8AA1-48EC-4B83-9A70-D7BE770A8A05}">
      <dsp:nvSpPr>
        <dsp:cNvPr id="0" name=""/>
        <dsp:cNvSpPr/>
      </dsp:nvSpPr>
      <dsp:spPr>
        <a:xfrm>
          <a:off x="0" y="3112289"/>
          <a:ext cx="10515600" cy="12447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EC5D42-C688-4F7E-8AE4-1C20E946E335}">
      <dsp:nvSpPr>
        <dsp:cNvPr id="0" name=""/>
        <dsp:cNvSpPr/>
      </dsp:nvSpPr>
      <dsp:spPr>
        <a:xfrm>
          <a:off x="376522" y="3392347"/>
          <a:ext cx="684586" cy="684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085208-78DD-456E-87D9-4B3922F169CA}">
      <dsp:nvSpPr>
        <dsp:cNvPr id="0" name=""/>
        <dsp:cNvSpPr/>
      </dsp:nvSpPr>
      <dsp:spPr>
        <a:xfrm>
          <a:off x="1437631" y="3112289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O portfólio da empresa apresenta uma diversidade de produtos e serviços equilibrados quanto a classificação BCG? </a:t>
          </a:r>
          <a:endParaRPr lang="en-US" sz="2300" kern="1200"/>
        </a:p>
      </dsp:txBody>
      <dsp:txXfrm>
        <a:off x="1437631" y="3112289"/>
        <a:ext cx="9077968" cy="1244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CD2452-1BD8-24C2-DBEE-FD233409B1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123BD1-92AC-BF0D-E32E-6EEC919D77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504E08-A78C-0CB9-3A66-95CAAA6DC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3B651-8E6F-8F4E-AEDC-0EA3CB75B6D5}" type="datetimeFigureOut">
              <a:rPr lang="pt-BR" smtClean="0"/>
              <a:t>22/09/2025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3E8CDE-62AC-24B6-B70D-106F92143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3CC6B83-6070-0624-9B9C-3CEB7EAEA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AA77-8386-6048-A094-CA93D7B574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1059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E4DA7-CA7F-5515-7D8E-082B22DB1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2638398-5A9F-C807-730C-D8D313925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83B5368-DC52-73B2-00A4-4E8F5AE40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3B651-8E6F-8F4E-AEDC-0EA3CB75B6D5}" type="datetimeFigureOut">
              <a:rPr lang="pt-BR" smtClean="0"/>
              <a:t>22/09/2025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C24A7D3-0B5F-35C0-3A08-C2DE3ED80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EB4CF86-FAF1-CAAE-5F5B-9D597A377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AA77-8386-6048-A094-CA93D7B574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844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737A483-6F1F-2323-5116-927BB74895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53E5C28-4116-706A-A6C2-F358FDD987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12C155-6CEE-8A37-2CD1-D2B1BD3D4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3B651-8E6F-8F4E-AEDC-0EA3CB75B6D5}" type="datetimeFigureOut">
              <a:rPr lang="pt-BR" smtClean="0"/>
              <a:t>22/09/2025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70D999A-C804-2D44-3580-9471C77C8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54E51B-C9BC-3148-72FD-C719165D6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AA77-8386-6048-A094-CA93D7B574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6602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F7E4B8-A08A-2548-2636-38A1CE1FC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E81A57-EC41-32B7-6BC5-34EE1588E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BF7F6D9-2986-6368-29E2-AC93C2ABA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3B651-8E6F-8F4E-AEDC-0EA3CB75B6D5}" type="datetimeFigureOut">
              <a:rPr lang="pt-BR" smtClean="0"/>
              <a:t>22/09/2025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8DA217-9436-0AEC-98F3-8704F5F6D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C8E4681-E0C5-F5C9-AB05-C68186296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AA77-8386-6048-A094-CA93D7B574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5318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97F680-2FB2-1F31-9ED4-FE079FE29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4E08431-D8C0-CE47-BADF-1A5B896CC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277677A-EB73-935E-0550-B3737BDDB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3B651-8E6F-8F4E-AEDC-0EA3CB75B6D5}" type="datetimeFigureOut">
              <a:rPr lang="pt-BR" smtClean="0"/>
              <a:t>22/09/2025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916448-7910-918E-B441-92C737332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86EAA7-F962-01A5-6D0C-E64C4E1FE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AA77-8386-6048-A094-CA93D7B574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669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CCB228-2C6E-4432-B3CB-DE0B61076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965FD1-5118-B1F5-4E10-EEDAE6CDC4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42A82D7-4456-D7B1-049D-F1B8E93C1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575A227-BA82-C63D-19BC-D3838C110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3B651-8E6F-8F4E-AEDC-0EA3CB75B6D5}" type="datetimeFigureOut">
              <a:rPr lang="pt-BR" smtClean="0"/>
              <a:t>22/09/2025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48F5319-7FD8-FB29-3F38-8B87FB512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49A73A6-4287-FFA4-9903-2FE3F9188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AA77-8386-6048-A094-CA93D7B574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1441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E45C16-8FF7-4EBF-CDF5-4E3CD8FD5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3548E61-25FF-296F-8899-D61A94647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39AD54C-2067-8352-C5EE-6971BC1CB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0258092-6DFA-E8EE-5D95-BA1B8A6DE9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2019186-4F8C-256A-31AB-CA0BB8D848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93BF701-DC86-8177-2F83-6BA22E031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3B651-8E6F-8F4E-AEDC-0EA3CB75B6D5}" type="datetimeFigureOut">
              <a:rPr lang="pt-BR" smtClean="0"/>
              <a:t>22/09/2025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A58732B-0042-CF10-4485-7950EA17F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BDCFD03-0C61-6862-1F15-DE3A7A44B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AA77-8386-6048-A094-CA93D7B574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1864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3CD1A4-F780-9920-1975-C3FCFA446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5C6A677-FCE8-2B67-99C0-C1D99961F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3B651-8E6F-8F4E-AEDC-0EA3CB75B6D5}" type="datetimeFigureOut">
              <a:rPr lang="pt-BR" smtClean="0"/>
              <a:t>22/09/2025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279AAD1-A329-F68B-478C-B4AEE1DB3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EE0AD2D-F546-F2B4-0382-0C1844A7B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AA77-8386-6048-A094-CA93D7B574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3551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057FBA6-46B3-79DE-7BB0-C69BD52C6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3B651-8E6F-8F4E-AEDC-0EA3CB75B6D5}" type="datetimeFigureOut">
              <a:rPr lang="pt-BR" smtClean="0"/>
              <a:t>22/09/2025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E9401E4-809B-000E-37E5-879322637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405AB84-F11B-CAEA-9012-788592A60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AA77-8386-6048-A094-CA93D7B574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1755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450719-8507-9F29-5119-47712DAC2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2ED1D1-278F-51BA-882F-51E0E2A59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BB6C259-B1A0-8618-8F8D-8EA0FBF8C4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5C4F858-4BEF-5BA6-DB54-8A84D3BF4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3B651-8E6F-8F4E-AEDC-0EA3CB75B6D5}" type="datetimeFigureOut">
              <a:rPr lang="pt-BR" smtClean="0"/>
              <a:t>22/09/2025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5A20F15-6362-2C06-B1A7-28DA07757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9262878-C271-F657-D387-B23641F22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AA77-8386-6048-A094-CA93D7B574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7930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CC7EA6-3F4F-A8DC-5C6D-E02F315AF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DD046A4-1EE4-674C-84AC-2C679BEEB3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3190F99-1A87-9CDA-5571-D783545FDB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F8981AF-11BA-5B3A-C70A-28489F4AC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3B651-8E6F-8F4E-AEDC-0EA3CB75B6D5}" type="datetimeFigureOut">
              <a:rPr lang="pt-BR" smtClean="0"/>
              <a:t>22/09/2025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C65B6A6-3B5C-330E-B109-414CC1165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54EED9B-DF6A-7FC0-51D3-4A1C0DEA0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AA77-8386-6048-A094-CA93D7B574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3006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FF22F6B-88E1-63A2-E314-D8672C0E2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1B61ED0-145E-9756-D82A-BE865377E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486BD87-48C0-0ADF-03E2-3588E7AD16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3B651-8E6F-8F4E-AEDC-0EA3CB75B6D5}" type="datetimeFigureOut">
              <a:rPr lang="pt-BR" smtClean="0"/>
              <a:t>22/09/2025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3452CA-0ACF-0184-87DB-B7467F6C4D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586C8F3-02F0-6C54-4E74-E6C46085C6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3AA77-8386-6048-A094-CA93D7B574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3407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pessoa tentando pegar um papel em uma mesa cheia de papel e notas autoadesivas">
            <a:extLst>
              <a:ext uri="{FF2B5EF4-FFF2-40B4-BE49-F238E27FC236}">
                <a16:creationId xmlns:a16="http://schemas.microsoft.com/office/drawing/2014/main" id="{59C447D7-FA84-C1D1-F0A1-D8C8F96C03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913" b="681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84D49CF-8532-B384-5545-587C2BFFAC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Projeto Planejamento Estratégico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D8E1D6D-1A2D-71AA-F2F3-21B16E0A8E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pt-BR" sz="2800">
                <a:solidFill>
                  <a:srgbClr val="FFFFFF"/>
                </a:solidFill>
              </a:rPr>
              <a:t>Faculdade de Tecnologia – Fatec </a:t>
            </a:r>
          </a:p>
          <a:p>
            <a:r>
              <a:rPr lang="pt-BR">
                <a:solidFill>
                  <a:srgbClr val="FFFFFF"/>
                </a:solidFill>
              </a:rPr>
              <a:t>Prof. Dra. Carla </a:t>
            </a:r>
            <a:r>
              <a:rPr lang="pt-BR" err="1">
                <a:solidFill>
                  <a:srgbClr val="FFFFFF"/>
                </a:solidFill>
              </a:rPr>
              <a:t>Pineda</a:t>
            </a:r>
            <a:r>
              <a:rPr lang="pt-BR">
                <a:solidFill>
                  <a:srgbClr val="FFFFFF"/>
                </a:solidFill>
              </a:rPr>
              <a:t> </a:t>
            </a:r>
            <a:r>
              <a:rPr lang="pt-BR" err="1">
                <a:solidFill>
                  <a:srgbClr val="FFFFFF"/>
                </a:solidFill>
              </a:rPr>
              <a:t>Lechugo</a:t>
            </a:r>
            <a:endParaRPr lang="pt-B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480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D5E156DE-C710-5B57-BC46-DB05DC6526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785492"/>
              </p:ext>
            </p:extLst>
          </p:nvPr>
        </p:nvGraphicFramePr>
        <p:xfrm>
          <a:off x="838200" y="1935677"/>
          <a:ext cx="10407732" cy="3845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9244">
                  <a:extLst>
                    <a:ext uri="{9D8B030D-6E8A-4147-A177-3AD203B41FA5}">
                      <a16:colId xmlns:a16="http://schemas.microsoft.com/office/drawing/2014/main" val="1188966109"/>
                    </a:ext>
                  </a:extLst>
                </a:gridCol>
                <a:gridCol w="3469244">
                  <a:extLst>
                    <a:ext uri="{9D8B030D-6E8A-4147-A177-3AD203B41FA5}">
                      <a16:colId xmlns:a16="http://schemas.microsoft.com/office/drawing/2014/main" val="2378975839"/>
                    </a:ext>
                  </a:extLst>
                </a:gridCol>
                <a:gridCol w="3469244">
                  <a:extLst>
                    <a:ext uri="{9D8B030D-6E8A-4147-A177-3AD203B41FA5}">
                      <a16:colId xmlns:a16="http://schemas.microsoft.com/office/drawing/2014/main" val="158000340"/>
                    </a:ext>
                  </a:extLst>
                </a:gridCol>
              </a:tblGrid>
              <a:tr h="665019"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CRITÉRIOS DE CLASSIFICAÇÃO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EMPRESA CLIENTE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EMPRESA CONCORRENTE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555153"/>
                  </a:ext>
                </a:extLst>
              </a:tr>
              <a:tr h="1060321">
                <a:tc>
                  <a:txBody>
                    <a:bodyPr/>
                    <a:lstStyle/>
                    <a:p>
                      <a:r>
                        <a:rPr lang="pt-BR"/>
                        <a:t>GANHADORES DE PEDIDO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489911"/>
                  </a:ext>
                </a:extLst>
              </a:tr>
              <a:tr h="1060321">
                <a:tc>
                  <a:txBody>
                    <a:bodyPr/>
                    <a:lstStyle/>
                    <a:p>
                      <a:r>
                        <a:rPr lang="pt-BR"/>
                        <a:t>QUALIFICADORES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233237"/>
                  </a:ext>
                </a:extLst>
              </a:tr>
              <a:tr h="1060321">
                <a:tc>
                  <a:txBody>
                    <a:bodyPr/>
                    <a:lstStyle/>
                    <a:p>
                      <a:r>
                        <a:rPr lang="pt-BR"/>
                        <a:t>MENOS IMPORTANTES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752716"/>
                  </a:ext>
                </a:extLst>
              </a:tr>
            </a:tbl>
          </a:graphicData>
        </a:graphic>
      </p:graphicFrame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F71E92F5-EA5E-6157-AE54-E1A955041D94}"/>
              </a:ext>
            </a:extLst>
          </p:cNvPr>
          <p:cNvCxnSpPr/>
          <p:nvPr/>
        </p:nvCxnSpPr>
        <p:spPr>
          <a:xfrm>
            <a:off x="4310742" y="2956955"/>
            <a:ext cx="69351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29C63D00-410C-5EA0-2C92-567100B272AD}"/>
              </a:ext>
            </a:extLst>
          </p:cNvPr>
          <p:cNvCxnSpPr/>
          <p:nvPr/>
        </p:nvCxnSpPr>
        <p:spPr>
          <a:xfrm>
            <a:off x="4310742" y="3299360"/>
            <a:ext cx="69351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F7635AC-766E-4820-341F-BB21A1A828C7}"/>
              </a:ext>
            </a:extLst>
          </p:cNvPr>
          <p:cNvCxnSpPr/>
          <p:nvPr/>
        </p:nvCxnSpPr>
        <p:spPr>
          <a:xfrm>
            <a:off x="4310742" y="4011880"/>
            <a:ext cx="69351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D765C99-78A7-62A7-3C74-52B3771629E1}"/>
              </a:ext>
            </a:extLst>
          </p:cNvPr>
          <p:cNvCxnSpPr/>
          <p:nvPr/>
        </p:nvCxnSpPr>
        <p:spPr>
          <a:xfrm>
            <a:off x="4310742" y="4380015"/>
            <a:ext cx="69351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1B386DEF-EDDB-E1AE-7227-C654003F8B2F}"/>
              </a:ext>
            </a:extLst>
          </p:cNvPr>
          <p:cNvCxnSpPr/>
          <p:nvPr/>
        </p:nvCxnSpPr>
        <p:spPr>
          <a:xfrm>
            <a:off x="4310742" y="5116285"/>
            <a:ext cx="69351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4CF7295C-812D-9201-ED5E-63DD1E78363D}"/>
              </a:ext>
            </a:extLst>
          </p:cNvPr>
          <p:cNvCxnSpPr/>
          <p:nvPr/>
        </p:nvCxnSpPr>
        <p:spPr>
          <a:xfrm>
            <a:off x="4310742" y="5448794"/>
            <a:ext cx="69351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ítulo 15">
            <a:extLst>
              <a:ext uri="{FF2B5EF4-FFF2-40B4-BE49-F238E27FC236}">
                <a16:creationId xmlns:a16="http://schemas.microsoft.com/office/drawing/2014/main" id="{C1FBF8AA-5F47-44E3-E2FE-D11DD2DC9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/>
              <a:t>CRITÉRIOS CLASSIFICADORES DE COMPRA</a:t>
            </a:r>
          </a:p>
        </p:txBody>
      </p:sp>
    </p:spTree>
    <p:extLst>
      <p:ext uri="{BB962C8B-B14F-4D97-AF65-F5344CB8AC3E}">
        <p14:creationId xmlns:p14="http://schemas.microsoft.com/office/powerpoint/2010/main" val="3934108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A8CFD38-AB11-1A62-CDCD-F8FE37868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953" y="455641"/>
            <a:ext cx="10506456" cy="1014984"/>
          </a:xfrm>
        </p:spPr>
        <p:txBody>
          <a:bodyPr anchor="b">
            <a:normAutofit fontScale="90000"/>
          </a:bodyPr>
          <a:lstStyle/>
          <a:p>
            <a:r>
              <a:rPr lang="pt-BR"/>
              <a:t>2) Classifique os produtos do portfólio da empresa quanto ao CVP e a matriz BCG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C2DAEB96-0DAD-C394-4322-41A6D736FC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8946873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0078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2F94C4A-16C2-A289-21ED-953CE4F9E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pt-BR" sz="4100"/>
              <a:t>3) Identificar os </a:t>
            </a:r>
            <a:br>
              <a:rPr lang="pt-BR" sz="4100"/>
            </a:br>
            <a:r>
              <a:rPr lang="pt-BR" sz="4100"/>
              <a:t>PONTOS FORTES E FRACOS da empresa</a:t>
            </a:r>
          </a:p>
        </p:txBody>
      </p:sp>
      <p:pic>
        <p:nvPicPr>
          <p:cNvPr id="5" name="Picture 4" descr="Visão superior de cubos conectados com linhas pretas">
            <a:extLst>
              <a:ext uri="{FF2B5EF4-FFF2-40B4-BE49-F238E27FC236}">
                <a16:creationId xmlns:a16="http://schemas.microsoft.com/office/drawing/2014/main" id="{0C865067-4E54-1E7F-D20B-6B17A63D7D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515" r="11593"/>
          <a:stretch>
            <a:fillRect/>
          </a:stretch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A7252C-A7F1-1D48-6C67-E377377CA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678545"/>
            <a:ext cx="4840010" cy="3498418"/>
          </a:xfrm>
        </p:spPr>
        <p:txBody>
          <a:bodyPr>
            <a:normAutofit/>
          </a:bodyPr>
          <a:lstStyle/>
          <a:p>
            <a:r>
              <a:rPr lang="pt-BR" sz="2400"/>
              <a:t>Depois de percorrer esta análise dos elementos internos da empresa frente aos concorrentes, e do portfólio da mesma, elenque as cinco principais </a:t>
            </a:r>
            <a:r>
              <a:rPr lang="pt-BR" sz="2400">
                <a:solidFill>
                  <a:srgbClr val="FF0000"/>
                </a:solidFill>
              </a:rPr>
              <a:t>forças e fraquezas.</a:t>
            </a:r>
          </a:p>
        </p:txBody>
      </p:sp>
    </p:spTree>
    <p:extLst>
      <p:ext uri="{BB962C8B-B14F-4D97-AF65-F5344CB8AC3E}">
        <p14:creationId xmlns:p14="http://schemas.microsoft.com/office/powerpoint/2010/main" val="1326155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9D82686-F189-13DA-7552-5C2FEB236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7" y="365125"/>
            <a:ext cx="5341881" cy="1807305"/>
          </a:xfrm>
        </p:spPr>
        <p:txBody>
          <a:bodyPr>
            <a:normAutofit/>
          </a:bodyPr>
          <a:lstStyle/>
          <a:p>
            <a:r>
              <a:rPr lang="pt-BR" sz="3100"/>
              <a:t>Identificando os principais fatores externos micro e macro ambientais que afetam a empresa.</a:t>
            </a:r>
          </a:p>
        </p:txBody>
      </p:sp>
      <p:pic>
        <p:nvPicPr>
          <p:cNvPr id="5" name="Picture 4" descr="Corrente de metal&#10;&#10;O conteúdo gerado por IA pode estar incorreto.">
            <a:extLst>
              <a:ext uri="{FF2B5EF4-FFF2-40B4-BE49-F238E27FC236}">
                <a16:creationId xmlns:a16="http://schemas.microsoft.com/office/drawing/2014/main" id="{3C6ECEA3-1D91-24A7-B2E2-62361AF332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240" r="30592"/>
          <a:stretch>
            <a:fillRect/>
          </a:stretch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766443-C6E5-B5E2-AB9C-D08A0D3EE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617075"/>
            <a:ext cx="4840010" cy="3559887"/>
          </a:xfrm>
        </p:spPr>
        <p:txBody>
          <a:bodyPr>
            <a:normAutofit/>
          </a:bodyPr>
          <a:lstStyle/>
          <a:p>
            <a:r>
              <a:rPr lang="pt-BR" sz="2400"/>
              <a:t>Fatores micro ambientais:</a:t>
            </a:r>
          </a:p>
          <a:p>
            <a:r>
              <a:rPr lang="pt-BR" sz="2400"/>
              <a:t>Fatores macro ambientais:</a:t>
            </a:r>
          </a:p>
        </p:txBody>
      </p:sp>
    </p:spTree>
    <p:extLst>
      <p:ext uri="{BB962C8B-B14F-4D97-AF65-F5344CB8AC3E}">
        <p14:creationId xmlns:p14="http://schemas.microsoft.com/office/powerpoint/2010/main" val="4100372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80A6A76-F620-4255-10FC-8E26787A7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Conhece o teu mercado!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076BEB1-30C2-87CF-D7D1-421DB9715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641647"/>
            <a:ext cx="6172663" cy="4619938"/>
          </a:xfrm>
        </p:spPr>
        <p:txBody>
          <a:bodyPr>
            <a:normAutofit fontScale="70000" lnSpcReduction="20000"/>
          </a:bodyPr>
          <a:lstStyle/>
          <a:p>
            <a:r>
              <a:rPr lang="pt-BR" sz="4600"/>
              <a:t>Faça pesquisa nas principais plataformas sobre:</a:t>
            </a:r>
          </a:p>
          <a:p>
            <a:pPr marL="0" indent="0">
              <a:buNone/>
            </a:pPr>
            <a:endParaRPr lang="pt-BR" sz="3300"/>
          </a:p>
          <a:p>
            <a:pPr lvl="1"/>
            <a:r>
              <a:rPr lang="pt-BR" sz="3100"/>
              <a:t>Informações sobre as principais macro tendências do mercado que a empresa atua,</a:t>
            </a:r>
          </a:p>
          <a:p>
            <a:pPr lvl="1"/>
            <a:r>
              <a:rPr lang="pt-BR" sz="3100"/>
              <a:t> Informações sobre as mudanças futuras dos fatores micro (clientes, concorrentes, fornecedores e localização da empresa) e macro ambiental (política, tecnologia, legislação, economia, social, cultural, ambiental, etc.)</a:t>
            </a:r>
          </a:p>
          <a:p>
            <a:pPr lvl="1"/>
            <a:endParaRPr lang="pt-BR" sz="3100"/>
          </a:p>
          <a:p>
            <a:pPr lvl="1"/>
            <a:r>
              <a:rPr lang="pt-BR" sz="3100"/>
              <a:t>* As informações devem ser extraídas em sites confiáveis e citados como fonte com dada. (</a:t>
            </a:r>
            <a:r>
              <a:rPr lang="pt-BR" sz="3100" err="1"/>
              <a:t>ex</a:t>
            </a:r>
            <a:r>
              <a:rPr lang="pt-BR" sz="3100"/>
              <a:t>: IBGE, DATA FOLHA, FGV, SERASA EXPERIAN, IBOPE INTELIGÊNCIA, GOOGLE TRANDS, ETC)</a:t>
            </a:r>
          </a:p>
        </p:txBody>
      </p:sp>
    </p:spTree>
    <p:extLst>
      <p:ext uri="{BB962C8B-B14F-4D97-AF65-F5344CB8AC3E}">
        <p14:creationId xmlns:p14="http://schemas.microsoft.com/office/powerpoint/2010/main" val="644149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28167D-C08F-AFC1-9EE0-39CE4C73F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pt-BR" sz="5400"/>
              <a:t>Matriz SWOT</a:t>
            </a:r>
          </a:p>
        </p:txBody>
      </p:sp>
      <p:pic>
        <p:nvPicPr>
          <p:cNvPr id="5" name="Picture 4" descr="Visão superior de um tabuleiro do jogo Go">
            <a:extLst>
              <a:ext uri="{FF2B5EF4-FFF2-40B4-BE49-F238E27FC236}">
                <a16:creationId xmlns:a16="http://schemas.microsoft.com/office/drawing/2014/main" id="{18ACFB4A-BEA4-6AD5-75EC-28DCEEC099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17" r="32187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8AA503-33E7-21DC-BF8C-14BC29774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r>
              <a:rPr lang="pt-BR" sz="2400"/>
              <a:t>Pontos fortes + oportunidades externas = estratégias de crescimento</a:t>
            </a:r>
          </a:p>
          <a:p>
            <a:r>
              <a:rPr lang="pt-BR" sz="2400"/>
              <a:t>Pontos fortes + ameaças externas = estratégias de enfrentamento</a:t>
            </a:r>
          </a:p>
          <a:p>
            <a:r>
              <a:rPr lang="pt-BR" sz="2400"/>
              <a:t>Pontos fracos + oportunidades = estratégias de melhoria</a:t>
            </a:r>
          </a:p>
          <a:p>
            <a:r>
              <a:rPr lang="pt-BR" sz="2400"/>
              <a:t>Pontos fracos + ameaças = estratégia de defesa</a:t>
            </a:r>
          </a:p>
        </p:txBody>
      </p:sp>
    </p:spTree>
    <p:extLst>
      <p:ext uri="{BB962C8B-B14F-4D97-AF65-F5344CB8AC3E}">
        <p14:creationId xmlns:p14="http://schemas.microsoft.com/office/powerpoint/2010/main" val="1338723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C2E9CB-1F85-CE03-F9EA-3D650E479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/>
              <a:t>Pontos fortes + Oportunidades externas = Estratégias de Crescimento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04C41403-063D-B52C-23DC-DBFB92EDBF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77761"/>
            <a:ext cx="10515600" cy="284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514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468A8D-BEB8-B396-B9F0-451B2E03C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Acrescentando os objetivos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C6AD25BE-613F-7C91-572D-2D254916F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291" y="1744149"/>
            <a:ext cx="10028419" cy="451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238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A7A0C4-B433-64EF-ED18-A5C0D1305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/>
              <a:t>Pontos fortes + Ameaças externas = Estratégias de Enfrentamento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11BF4133-BBB6-C167-102E-38F8E2E2A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38161"/>
            <a:ext cx="10515600" cy="27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418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2EC702-C5C4-BBC5-DC14-18754111F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115" y="251579"/>
            <a:ext cx="10515600" cy="1325563"/>
          </a:xfrm>
        </p:spPr>
        <p:txBody>
          <a:bodyPr/>
          <a:lstStyle/>
          <a:p>
            <a:r>
              <a:rPr lang="pt-BR"/>
              <a:t>Acrescentando os objetivos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E92840C7-16B9-60D2-F2A0-670893983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9115" y="1351540"/>
            <a:ext cx="9413823" cy="525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31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228D0B9-BB87-6105-EC79-4AA92D4BF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430" y="583345"/>
            <a:ext cx="7160357" cy="41648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8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Integrantes da Equipe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52EF87-F2FD-2C01-4896-6EB7A998E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8228" y="5972174"/>
            <a:ext cx="8578699" cy="5048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Colocar os </a:t>
            </a:r>
            <a:r>
              <a:rPr lang="en-US" sz="2000">
                <a:solidFill>
                  <a:srgbClr val="FFFFFF"/>
                </a:solidFill>
              </a:rPr>
              <a:t>nomes</a:t>
            </a: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completos dos alunos</a:t>
            </a:r>
            <a:endParaRPr lang="pt-BR"/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93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A19D04-CD2E-B1EB-13D8-5B2F6DF01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/>
              <a:t>Pontos fracos + oportunidades = Estratégias de Melhoria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0A7A9D41-898F-3C51-D657-3B44943F8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86913"/>
            <a:ext cx="10515600" cy="342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92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0FBA24-8B75-800F-8A61-DE55E0CC6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/>
              <a:t>Pontos fracos + ameaças = Estratégia de Defesa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A30A73D-23BA-9F31-C7B7-E3E66662C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17220"/>
            <a:ext cx="10391288" cy="256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99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40EAA4-FBC7-9B2F-79D3-DD7F9DC8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38853"/>
            <a:ext cx="10421815" cy="1123706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3600" b="1">
                <a:solidFill>
                  <a:srgbClr val="FF0000"/>
                </a:solidFill>
              </a:rPr>
              <a:t>Transformando Decisões Estratégias em Objetivos</a:t>
            </a:r>
          </a:p>
        </p:txBody>
      </p:sp>
      <p:graphicFrame>
        <p:nvGraphicFramePr>
          <p:cNvPr id="15" name="Espaço Reservado para Conteúdo 14">
            <a:extLst>
              <a:ext uri="{FF2B5EF4-FFF2-40B4-BE49-F238E27FC236}">
                <a16:creationId xmlns:a16="http://schemas.microsoft.com/office/drawing/2014/main" id="{473F9A55-A38D-AED1-41EC-300BD21C7017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658826438"/>
              </p:ext>
            </p:extLst>
          </p:nvPr>
        </p:nvGraphicFramePr>
        <p:xfrm>
          <a:off x="6172200" y="3222943"/>
          <a:ext cx="5183188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3188">
                  <a:extLst>
                    <a:ext uri="{9D8B030D-6E8A-4147-A177-3AD203B41FA5}">
                      <a16:colId xmlns:a16="http://schemas.microsoft.com/office/drawing/2014/main" val="526159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/>
                        <a:t>Objetivos gerais da Empresa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/>
                        <a:t>(use a nomenclatura SMART)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665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723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991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756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98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968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45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623922"/>
                  </a:ext>
                </a:extLst>
              </a:tr>
            </a:tbl>
          </a:graphicData>
        </a:graphic>
      </p:graphicFrame>
      <p:sp>
        <p:nvSpPr>
          <p:cNvPr id="12" name="Seta em U 11">
            <a:extLst>
              <a:ext uri="{FF2B5EF4-FFF2-40B4-BE49-F238E27FC236}">
                <a16:creationId xmlns:a16="http://schemas.microsoft.com/office/drawing/2014/main" id="{5EC1DC70-83CF-E3E9-D3BC-7AF691D38487}"/>
              </a:ext>
            </a:extLst>
          </p:cNvPr>
          <p:cNvSpPr/>
          <p:nvPr/>
        </p:nvSpPr>
        <p:spPr>
          <a:xfrm>
            <a:off x="3912024" y="2305900"/>
            <a:ext cx="3883821" cy="790792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Espaço Reservado para Conteúdo 16">
            <a:extLst>
              <a:ext uri="{FF2B5EF4-FFF2-40B4-BE49-F238E27FC236}">
                <a16:creationId xmlns:a16="http://schemas.microsoft.com/office/drawing/2014/main" id="{6AAB6BFE-3600-2EF1-74AE-EC6014671F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 sz="1800" b="0" i="0" u="none" strike="noStrike">
              <a:effectLst/>
              <a:highlight>
                <a:srgbClr val="4472C4"/>
              </a:highlight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pt-BR"/>
          </a:p>
        </p:txBody>
      </p:sp>
      <p:graphicFrame>
        <p:nvGraphicFramePr>
          <p:cNvPr id="18" name="Tabela 17">
            <a:extLst>
              <a:ext uri="{FF2B5EF4-FFF2-40B4-BE49-F238E27FC236}">
                <a16:creationId xmlns:a16="http://schemas.microsoft.com/office/drawing/2014/main" id="{6D36C27A-26E9-078E-6098-083677C050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040133"/>
              </p:ext>
            </p:extLst>
          </p:nvPr>
        </p:nvGraphicFramePr>
        <p:xfrm>
          <a:off x="839788" y="3222943"/>
          <a:ext cx="4643923" cy="3159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3923">
                  <a:extLst>
                    <a:ext uri="{9D8B030D-6E8A-4147-A177-3AD203B41FA5}">
                      <a16:colId xmlns:a16="http://schemas.microsoft.com/office/drawing/2014/main" val="1499992770"/>
                    </a:ext>
                  </a:extLst>
                </a:gridCol>
              </a:tblGrid>
              <a:tr h="5987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/>
                        <a:t>Estratégias (crescimento, enfrentamento, </a:t>
                      </a:r>
                      <a:r>
                        <a:rPr lang="pt-BR" sz="1800" err="1"/>
                        <a:t>etc</a:t>
                      </a:r>
                      <a:r>
                        <a:rPr lang="pt-BR" sz="1800"/>
                        <a:t>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577571"/>
                  </a:ext>
                </a:extLst>
              </a:tr>
              <a:tr h="34186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74329"/>
                  </a:ext>
                </a:extLst>
              </a:tr>
              <a:tr h="34186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232998"/>
                  </a:ext>
                </a:extLst>
              </a:tr>
              <a:tr h="34186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482647"/>
                  </a:ext>
                </a:extLst>
              </a:tr>
              <a:tr h="34186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759422"/>
                  </a:ext>
                </a:extLst>
              </a:tr>
              <a:tr h="34186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931398"/>
                  </a:ext>
                </a:extLst>
              </a:tr>
              <a:tr h="34186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066051"/>
                  </a:ext>
                </a:extLst>
              </a:tr>
              <a:tr h="34186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26798"/>
                  </a:ext>
                </a:extLst>
              </a:tr>
            </a:tbl>
          </a:graphicData>
        </a:graphic>
      </p:graphicFrame>
      <p:sp>
        <p:nvSpPr>
          <p:cNvPr id="20" name="Seta para a Direita 19">
            <a:extLst>
              <a:ext uri="{FF2B5EF4-FFF2-40B4-BE49-F238E27FC236}">
                <a16:creationId xmlns:a16="http://schemas.microsoft.com/office/drawing/2014/main" id="{537EB0F6-829D-9B7B-30D2-29BF32CC156F}"/>
              </a:ext>
            </a:extLst>
          </p:cNvPr>
          <p:cNvSpPr/>
          <p:nvPr/>
        </p:nvSpPr>
        <p:spPr>
          <a:xfrm>
            <a:off x="5621460" y="3642302"/>
            <a:ext cx="422031" cy="2393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Seta para a Direita 20">
            <a:extLst>
              <a:ext uri="{FF2B5EF4-FFF2-40B4-BE49-F238E27FC236}">
                <a16:creationId xmlns:a16="http://schemas.microsoft.com/office/drawing/2014/main" id="{D3362830-0F3A-CD2A-D8A2-443211657B3C}"/>
              </a:ext>
            </a:extLst>
          </p:cNvPr>
          <p:cNvSpPr/>
          <p:nvPr/>
        </p:nvSpPr>
        <p:spPr>
          <a:xfrm>
            <a:off x="5641179" y="4055635"/>
            <a:ext cx="422031" cy="2227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Seta para a Direita 21">
            <a:extLst>
              <a:ext uri="{FF2B5EF4-FFF2-40B4-BE49-F238E27FC236}">
                <a16:creationId xmlns:a16="http://schemas.microsoft.com/office/drawing/2014/main" id="{1698BDE5-C176-4C74-76B1-F0703927DFBC}"/>
              </a:ext>
            </a:extLst>
          </p:cNvPr>
          <p:cNvSpPr/>
          <p:nvPr/>
        </p:nvSpPr>
        <p:spPr>
          <a:xfrm>
            <a:off x="5650523" y="4449395"/>
            <a:ext cx="422031" cy="2227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Seta para a Direita 22">
            <a:extLst>
              <a:ext uri="{FF2B5EF4-FFF2-40B4-BE49-F238E27FC236}">
                <a16:creationId xmlns:a16="http://schemas.microsoft.com/office/drawing/2014/main" id="{3F096C68-5463-79E0-C299-B5DD6C93F35F}"/>
              </a:ext>
            </a:extLst>
          </p:cNvPr>
          <p:cNvSpPr/>
          <p:nvPr/>
        </p:nvSpPr>
        <p:spPr>
          <a:xfrm>
            <a:off x="5642340" y="4823984"/>
            <a:ext cx="422031" cy="2227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Seta para a Direita 23">
            <a:extLst>
              <a:ext uri="{FF2B5EF4-FFF2-40B4-BE49-F238E27FC236}">
                <a16:creationId xmlns:a16="http://schemas.microsoft.com/office/drawing/2014/main" id="{FD70E635-3580-8680-1584-F9889D4A2C96}"/>
              </a:ext>
            </a:extLst>
          </p:cNvPr>
          <p:cNvSpPr/>
          <p:nvPr/>
        </p:nvSpPr>
        <p:spPr>
          <a:xfrm>
            <a:off x="5650523" y="5181965"/>
            <a:ext cx="422031" cy="2227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Seta para a Direita 24">
            <a:extLst>
              <a:ext uri="{FF2B5EF4-FFF2-40B4-BE49-F238E27FC236}">
                <a16:creationId xmlns:a16="http://schemas.microsoft.com/office/drawing/2014/main" id="{E624A7F1-1375-9F20-C0D7-44CFE9B09540}"/>
              </a:ext>
            </a:extLst>
          </p:cNvPr>
          <p:cNvSpPr/>
          <p:nvPr/>
        </p:nvSpPr>
        <p:spPr>
          <a:xfrm>
            <a:off x="5650523" y="5557104"/>
            <a:ext cx="422031" cy="2227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Seta para a Direita 25">
            <a:extLst>
              <a:ext uri="{FF2B5EF4-FFF2-40B4-BE49-F238E27FC236}">
                <a16:creationId xmlns:a16="http://schemas.microsoft.com/office/drawing/2014/main" id="{A2B68D42-C75F-126E-31B7-88FFBB2579ED}"/>
              </a:ext>
            </a:extLst>
          </p:cNvPr>
          <p:cNvSpPr/>
          <p:nvPr/>
        </p:nvSpPr>
        <p:spPr>
          <a:xfrm>
            <a:off x="5642341" y="5931755"/>
            <a:ext cx="422031" cy="2227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536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EA1230C-A4DD-60BF-6183-D64551B83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577814"/>
            <a:ext cx="6894576" cy="1150402"/>
          </a:xfrm>
        </p:spPr>
        <p:txBody>
          <a:bodyPr anchor="b">
            <a:normAutofit/>
          </a:bodyPr>
          <a:lstStyle/>
          <a:p>
            <a:r>
              <a:rPr lang="pt-BR" sz="5400"/>
              <a:t>Plano de Ação</a:t>
            </a:r>
          </a:p>
        </p:txBody>
      </p:sp>
      <p:pic>
        <p:nvPicPr>
          <p:cNvPr id="5" name="Picture 4" descr="Fórmulas matemáticas complexas em um quadro negro">
            <a:extLst>
              <a:ext uri="{FF2B5EF4-FFF2-40B4-BE49-F238E27FC236}">
                <a16:creationId xmlns:a16="http://schemas.microsoft.com/office/drawing/2014/main" id="{7E7D99E7-8C13-CAAF-65C2-C826F746E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93" r="21469" b="-1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95776F-BBA7-A250-2C0B-53B146DC6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576431"/>
            <a:ext cx="6894576" cy="3483864"/>
          </a:xfrm>
        </p:spPr>
        <p:txBody>
          <a:bodyPr>
            <a:normAutofit fontScale="85000" lnSpcReduction="10000"/>
          </a:bodyPr>
          <a:lstStyle/>
          <a:p>
            <a:r>
              <a:rPr lang="pt-BR" sz="2400"/>
              <a:t>Desenvolva o 5W e 2H baseados nas decisões tomadas na matriz SWOT, onde:</a:t>
            </a:r>
          </a:p>
          <a:p>
            <a:r>
              <a:rPr lang="pt-BR" sz="2400" err="1"/>
              <a:t>What</a:t>
            </a:r>
            <a:r>
              <a:rPr lang="pt-BR" sz="2400"/>
              <a:t> – quais são os objetivos a serem alcançados?</a:t>
            </a:r>
          </a:p>
          <a:p>
            <a:r>
              <a:rPr lang="pt-BR" sz="2400" err="1"/>
              <a:t>Why</a:t>
            </a:r>
            <a:r>
              <a:rPr lang="pt-BR" sz="2400"/>
              <a:t> – Porque são importantes?</a:t>
            </a:r>
          </a:p>
          <a:p>
            <a:r>
              <a:rPr lang="pt-BR" sz="2400"/>
              <a:t>Who – Quem fará ou qual departamento será responsável?</a:t>
            </a:r>
          </a:p>
          <a:p>
            <a:r>
              <a:rPr lang="pt-BR" sz="2400"/>
              <a:t>When – Quando será feito (cronograma)</a:t>
            </a:r>
          </a:p>
          <a:p>
            <a:r>
              <a:rPr lang="pt-BR" sz="2400"/>
              <a:t>Where -  Onde será feito?</a:t>
            </a:r>
          </a:p>
          <a:p>
            <a:r>
              <a:rPr lang="pt-BR" sz="2400" err="1"/>
              <a:t>How</a:t>
            </a:r>
            <a:r>
              <a:rPr lang="pt-BR" sz="2400"/>
              <a:t> – Como será feito? Quais estratégias utilizar para atingir os objetivos?</a:t>
            </a:r>
          </a:p>
          <a:p>
            <a:r>
              <a:rPr lang="pt-BR" sz="2400" err="1"/>
              <a:t>How</a:t>
            </a:r>
            <a:r>
              <a:rPr lang="pt-BR" sz="2400"/>
              <a:t> Much – Quanto custa esta ação?</a:t>
            </a:r>
          </a:p>
          <a:p>
            <a:endParaRPr lang="pt-BR" sz="1700"/>
          </a:p>
          <a:p>
            <a:pPr marL="0" indent="0">
              <a:buNone/>
            </a:pPr>
            <a:endParaRPr lang="pt-BR" sz="1700"/>
          </a:p>
        </p:txBody>
      </p:sp>
    </p:spTree>
    <p:extLst>
      <p:ext uri="{BB962C8B-B14F-4D97-AF65-F5344CB8AC3E}">
        <p14:creationId xmlns:p14="http://schemas.microsoft.com/office/powerpoint/2010/main" val="22151750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Navios de papel brancos liderados por um navio amarelo">
            <a:extLst>
              <a:ext uri="{FF2B5EF4-FFF2-40B4-BE49-F238E27FC236}">
                <a16:creationId xmlns:a16="http://schemas.microsoft.com/office/drawing/2014/main" id="{3864D109-DFAF-5ADF-F3B2-A148B07E37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4" r="-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D75951-2954-385F-417E-1B75E0A54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pt-BR" sz="4000"/>
              <a:t>Aplicando o conceito do BSC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48FB20-67ED-061C-9305-47147612A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43" y="2265037"/>
            <a:ext cx="5519057" cy="3742762"/>
          </a:xfrm>
        </p:spPr>
        <p:txBody>
          <a:bodyPr>
            <a:normAutofit fontScale="92500" lnSpcReduction="10000"/>
          </a:bodyPr>
          <a:lstStyle/>
          <a:p>
            <a:r>
              <a:rPr lang="pt-BR" sz="2400"/>
              <a:t>Quais serão os impactos nas áreas:</a:t>
            </a:r>
          </a:p>
          <a:p>
            <a:pPr marL="0" indent="0">
              <a:buNone/>
            </a:pPr>
            <a:endParaRPr lang="pt-BR" sz="2400"/>
          </a:p>
          <a:p>
            <a:r>
              <a:rPr lang="pt-BR" sz="2400"/>
              <a:t>Financeiro: Reescrever o “</a:t>
            </a:r>
            <a:r>
              <a:rPr lang="pt-BR" sz="2400" err="1"/>
              <a:t>How</a:t>
            </a:r>
            <a:r>
              <a:rPr lang="pt-BR" sz="2400"/>
              <a:t> Much” do plano de ação.</a:t>
            </a:r>
          </a:p>
          <a:p>
            <a:r>
              <a:rPr lang="pt-BR" sz="2400"/>
              <a:t>Processos Internos: Quais serão os impactos do Plano de ação sobre a área da Qualidade?</a:t>
            </a:r>
          </a:p>
          <a:p>
            <a:r>
              <a:rPr lang="pt-BR" sz="2400"/>
              <a:t>Clientes: Quais impactos do Plano de ação se pretende alcançar  sobre os clientes?</a:t>
            </a:r>
          </a:p>
          <a:p>
            <a:r>
              <a:rPr lang="pt-BR" sz="2400"/>
              <a:t>Aprendizado e crescimento: Quais serão os impactos do Plano de ação sobre a área de Recursos Humanos?</a:t>
            </a:r>
          </a:p>
          <a:p>
            <a:endParaRPr lang="pt-BR" sz="2400"/>
          </a:p>
          <a:p>
            <a:endParaRPr lang="pt-BR" sz="1600"/>
          </a:p>
        </p:txBody>
      </p:sp>
    </p:spTree>
    <p:extLst>
      <p:ext uri="{BB962C8B-B14F-4D97-AF65-F5344CB8AC3E}">
        <p14:creationId xmlns:p14="http://schemas.microsoft.com/office/powerpoint/2010/main" val="340807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esa com itens de produtividade">
            <a:extLst>
              <a:ext uri="{FF2B5EF4-FFF2-40B4-BE49-F238E27FC236}">
                <a16:creationId xmlns:a16="http://schemas.microsoft.com/office/drawing/2014/main" id="{C06EFC07-1356-58B3-4853-429520C108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4" r="-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4FA449-457E-F7B4-1DBC-C977ADC35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pt-BR" sz="4000"/>
              <a:t>Ferramentas de Controle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305ADD-9FFD-BA30-0F57-548AE6242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pt-BR" sz="2400"/>
              <a:t>Quais instrumentos de avaliação serão utilizados para mensurar os resultados do Plano de Ação?</a:t>
            </a:r>
          </a:p>
          <a:p>
            <a:pPr marL="0" indent="0">
              <a:buNone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14286611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screvendo um compromisso em uma agenda de papel">
            <a:extLst>
              <a:ext uri="{FF2B5EF4-FFF2-40B4-BE49-F238E27FC236}">
                <a16:creationId xmlns:a16="http://schemas.microsoft.com/office/drawing/2014/main" id="{63EEFFAC-01B2-BE4B-817C-99724E00B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F592796-C56D-5859-FD18-B93316B2F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pt-BR" sz="4000"/>
              <a:t>Considerações finais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EE3858-CCBD-D043-34BB-E9D71848A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pt-BR" sz="2400"/>
              <a:t>Aponte aqui as lições aprendidas com este projeto.</a:t>
            </a:r>
          </a:p>
        </p:txBody>
      </p:sp>
    </p:spTree>
    <p:extLst>
      <p:ext uri="{BB962C8B-B14F-4D97-AF65-F5344CB8AC3E}">
        <p14:creationId xmlns:p14="http://schemas.microsoft.com/office/powerpoint/2010/main" val="344965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1E4D24F-CD9B-0F51-14D3-11DEB6346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err="1"/>
              <a:t>Referências</a:t>
            </a:r>
            <a:r>
              <a:rPr lang="en-US" sz="5400"/>
              <a:t> 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xmlns="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A75CE88-CB5C-EC74-5C9A-07A65F100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pt-BR" sz="2400"/>
              <a:t>Elenque os livros, sites, artigos, revistas utilizadas no Projeto.</a:t>
            </a:r>
          </a:p>
        </p:txBody>
      </p:sp>
      <p:pic>
        <p:nvPicPr>
          <p:cNvPr id="5" name="Picture 4" descr="Arquivos em pastas">
            <a:extLst>
              <a:ext uri="{FF2B5EF4-FFF2-40B4-BE49-F238E27FC236}">
                <a16:creationId xmlns:a16="http://schemas.microsoft.com/office/drawing/2014/main" id="{9FFABCCE-E734-6DB6-6BB8-4DB88A76F4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53" r="17231" b="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773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097924D-4FC1-7D81-5021-65449961C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pt-BR" sz="5400"/>
              <a:t>Apresentação da Empresa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BE5B04-2661-6E95-FD8F-D76ABAFC9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pt-BR" sz="2400"/>
              <a:t>História</a:t>
            </a:r>
          </a:p>
          <a:p>
            <a:r>
              <a:rPr lang="pt-BR" sz="2400"/>
              <a:t>Segmento de mercado</a:t>
            </a:r>
          </a:p>
          <a:p>
            <a:r>
              <a:rPr lang="pt-BR" sz="2400"/>
              <a:t>Porte da empresa</a:t>
            </a:r>
          </a:p>
          <a:p>
            <a:r>
              <a:rPr lang="pt-BR" sz="2400"/>
              <a:t>Localização</a:t>
            </a:r>
          </a:p>
          <a:p>
            <a:r>
              <a:rPr lang="pt-BR" sz="2400"/>
              <a:t>Organograma</a:t>
            </a:r>
          </a:p>
          <a:p>
            <a:endParaRPr lang="pt-BR" sz="2000"/>
          </a:p>
        </p:txBody>
      </p:sp>
      <p:pic>
        <p:nvPicPr>
          <p:cNvPr id="15" name="Picture 4" descr="Armazém ao ar livre">
            <a:extLst>
              <a:ext uri="{FF2B5EF4-FFF2-40B4-BE49-F238E27FC236}">
                <a16:creationId xmlns:a16="http://schemas.microsoft.com/office/drawing/2014/main" id="{0DCB13DD-3D99-7219-1D8F-64B68F15E2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77" r="2222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68850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180E41-A5F0-0527-807D-BCA84C26D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pt-BR"/>
              <a:t>Posicionamento da Empresa</a:t>
            </a:r>
          </a:p>
        </p:txBody>
      </p:sp>
      <p:pic>
        <p:nvPicPr>
          <p:cNvPr id="5" name="Picture 4" descr="Pessoas trabalhando em novas ideias">
            <a:extLst>
              <a:ext uri="{FF2B5EF4-FFF2-40B4-BE49-F238E27FC236}">
                <a16:creationId xmlns:a16="http://schemas.microsoft.com/office/drawing/2014/main" id="{1BE23509-F699-DA88-1724-38B20A0DBA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05" r="24778" b="2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CDA7A8-AE70-AE59-B525-570630F97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pt-BR" sz="2400"/>
              <a:t>Missão</a:t>
            </a:r>
          </a:p>
          <a:p>
            <a:r>
              <a:rPr lang="pt-BR" sz="2400"/>
              <a:t>Visão </a:t>
            </a:r>
          </a:p>
          <a:p>
            <a:r>
              <a:rPr lang="pt-BR" sz="2400"/>
              <a:t>Valores</a:t>
            </a:r>
          </a:p>
          <a:p>
            <a:endParaRPr lang="pt-BR" sz="2400"/>
          </a:p>
          <a:p>
            <a:r>
              <a:rPr lang="pt-BR" sz="2400"/>
              <a:t>(</a:t>
            </a:r>
            <a:r>
              <a:rPr lang="pt-BR" sz="2400">
                <a:solidFill>
                  <a:srgbClr val="FF0000"/>
                </a:solidFill>
              </a:rPr>
              <a:t>analisar</a:t>
            </a:r>
            <a:r>
              <a:rPr lang="pt-BR" sz="2400"/>
              <a:t> a missão, visão e valores da empresa pela perspectiva do posicionamento estratégico)</a:t>
            </a:r>
          </a:p>
          <a:p>
            <a:pPr marL="0" indent="0">
              <a:buNone/>
            </a:pPr>
            <a:endParaRPr lang="pt-BR" sz="2400"/>
          </a:p>
        </p:txBody>
      </p:sp>
    </p:spTree>
    <p:extLst>
      <p:ext uri="{BB962C8B-B14F-4D97-AF65-F5344CB8AC3E}">
        <p14:creationId xmlns:p14="http://schemas.microsoft.com/office/powerpoint/2010/main" val="2459612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954250D-B65A-0D96-06C4-F647F9CBA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pt-BR" sz="3100">
                <a:solidFill>
                  <a:srgbClr val="FFFFFF"/>
                </a:solidFill>
              </a:rPr>
              <a:t>Principais produtos/serviços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5303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398E1B4-4DAF-84ED-4765-A1BE534D4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Principais clientes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E0BA30-846D-D866-2901-F5D80CB50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2255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1D5033-9E5F-CA62-6AF4-98C77340D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Principais concorrentes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94DF22-0C36-B405-C50C-FE9487D02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1232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6534A3-EB4F-69D7-ED49-2A841C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anchor="ctr">
            <a:normAutofit/>
          </a:bodyPr>
          <a:lstStyle/>
          <a:p>
            <a:pPr algn="ctr"/>
            <a:r>
              <a:rPr lang="pt-BR" sz="5600">
                <a:solidFill>
                  <a:srgbClr val="FFFFFF"/>
                </a:solidFill>
              </a:rPr>
              <a:t>Conhece a ti mesmo!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8AA409-A50D-DF70-FDB6-FB38653C1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r>
              <a:rPr lang="pt-BR" sz="2000">
                <a:solidFill>
                  <a:schemeClr val="tx1">
                    <a:alpha val="80000"/>
                  </a:schemeClr>
                </a:solidFill>
              </a:rPr>
              <a:t>Explique a importância da empresa conhecer os seus atributos competitivos de sucesso (pontos fortes) frente aos concorrentes para garantir que o processo de tomada de decisão reforce as estratégias de mercado.</a:t>
            </a:r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401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42C0416-7EF8-A1B1-65D1-5044D71AB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1" y="1161288"/>
            <a:ext cx="3962083" cy="4526280"/>
          </a:xfrm>
        </p:spPr>
        <p:txBody>
          <a:bodyPr>
            <a:normAutofit/>
          </a:bodyPr>
          <a:lstStyle/>
          <a:p>
            <a:r>
              <a:rPr lang="pt-BR" sz="4000"/>
              <a:t>1) Classificar os produtos/serviços da empresa quanto aos critérios: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A2DFA6A0-5DB4-2DC3-F80A-45D7586323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1418849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43480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2A61D42B42D474CB136303E61568CE3" ma:contentTypeVersion="3" ma:contentTypeDescription="Crie um novo documento." ma:contentTypeScope="" ma:versionID="bf80d49507d8960ae98179a6e6652817">
  <xsd:schema xmlns:xsd="http://www.w3.org/2001/XMLSchema" xmlns:xs="http://www.w3.org/2001/XMLSchema" xmlns:p="http://schemas.microsoft.com/office/2006/metadata/properties" xmlns:ns2="e01ca050-92d0-4f72-be4a-edbdca92f0cc" targetNamespace="http://schemas.microsoft.com/office/2006/metadata/properties" ma:root="true" ma:fieldsID="fbf445917b59f41bf9d384aef2998be7" ns2:_="">
    <xsd:import namespace="e01ca050-92d0-4f72-be4a-edbdca92f0c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1ca050-92d0-4f72-be4a-edbdca92f0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01FB1D1-AB79-4753-9216-923D000AF775}">
  <ds:schemaRefs>
    <ds:schemaRef ds:uri="e01ca050-92d0-4f72-be4a-edbdca92f0c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070310E-4D65-43C8-926F-93F41EA820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CA2FD0B-2538-47A8-981A-2D1DB7C544BC}">
  <ds:schemaRefs>
    <ds:schemaRef ds:uri="http://purl.org/dc/elements/1.1/"/>
    <ds:schemaRef ds:uri="http://www.w3.org/XML/1998/namespace"/>
    <ds:schemaRef ds:uri="http://purl.org/dc/dcmitype/"/>
    <ds:schemaRef ds:uri="http://schemas.microsoft.com/office/2006/documentManagement/types"/>
    <ds:schemaRef ds:uri="http://purl.org/dc/terms/"/>
    <ds:schemaRef ds:uri="e01ca050-92d0-4f72-be4a-edbdca92f0cc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704</Words>
  <Application>Microsoft Office PowerPoint</Application>
  <PresentationFormat>Widescreen</PresentationFormat>
  <Paragraphs>87</Paragraphs>
  <Slides>27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Tema do Office</vt:lpstr>
      <vt:lpstr>Projeto Planejamento Estratégico</vt:lpstr>
      <vt:lpstr>Integrantes da Equipe</vt:lpstr>
      <vt:lpstr>Apresentação da Empresa</vt:lpstr>
      <vt:lpstr>Posicionamento da Empresa</vt:lpstr>
      <vt:lpstr>Principais produtos/serviços</vt:lpstr>
      <vt:lpstr>Principais clientes</vt:lpstr>
      <vt:lpstr>Principais concorrentes</vt:lpstr>
      <vt:lpstr>Conhece a ti mesmo!</vt:lpstr>
      <vt:lpstr>1) Classificar os produtos/serviços da empresa quanto aos critérios:</vt:lpstr>
      <vt:lpstr>CRITÉRIOS CLASSIFICADORES DE COMPRA</vt:lpstr>
      <vt:lpstr>2) Classifique os produtos do portfólio da empresa quanto ao CVP e a matriz BCG</vt:lpstr>
      <vt:lpstr>3) Identificar os  PONTOS FORTES E FRACOS da empresa</vt:lpstr>
      <vt:lpstr>Identificando os principais fatores externos micro e macro ambientais que afetam a empresa.</vt:lpstr>
      <vt:lpstr>Conhece o teu mercado!</vt:lpstr>
      <vt:lpstr>Matriz SWOT</vt:lpstr>
      <vt:lpstr>Pontos fortes + Oportunidades externas = Estratégias de Crescimento</vt:lpstr>
      <vt:lpstr>Acrescentando os objetivos</vt:lpstr>
      <vt:lpstr>Pontos fortes + Ameaças externas = Estratégias de Enfrentamento</vt:lpstr>
      <vt:lpstr>Acrescentando os objetivos</vt:lpstr>
      <vt:lpstr>Pontos fracos + oportunidades = Estratégias de Melhoria</vt:lpstr>
      <vt:lpstr>Pontos fracos + ameaças = Estratégia de Defesa</vt:lpstr>
      <vt:lpstr>Transformando Decisões Estratégias em Objetivos</vt:lpstr>
      <vt:lpstr>Plano de Ação</vt:lpstr>
      <vt:lpstr>Aplicando o conceito do BSC</vt:lpstr>
      <vt:lpstr>Ferramentas de Controle</vt:lpstr>
      <vt:lpstr>Considerações finais</vt:lpstr>
      <vt:lpstr>Referências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Planejamento Estratégico na Qualidade</dc:title>
  <dc:creator>CARLA PINEDA LECHUGO</dc:creator>
  <cp:lastModifiedBy>VINICIUS MIGUEL DE CASTRO MORAES</cp:lastModifiedBy>
  <cp:revision>1</cp:revision>
  <dcterms:created xsi:type="dcterms:W3CDTF">2023-05-08T12:58:23Z</dcterms:created>
  <dcterms:modified xsi:type="dcterms:W3CDTF">2025-09-23T01:08:46Z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0x01010012A61D42B42D474CB136303E61568CE3</vt:lpwstr>
  </property>
</Properties>
</file>